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18288000" cy="10287000"/>
  <p:notesSz cx="6858000" cy="9144000"/>
  <p:embeddedFontLst>
    <p:embeddedFont>
      <p:font typeface="Jorick" pitchFamily="2" charset="0"/>
      <p:regular r:id="rId36"/>
      <p:bold r:id="rId37"/>
    </p:embeddedFont>
    <p:embeddedFont>
      <p:font typeface="Open Sans" panose="020B0606030504020204" pitchFamily="34" charset="0"/>
      <p:regular r:id="rId38"/>
    </p:embeddedFont>
    <p:embeddedFont>
      <p:font typeface="Open Sans Bold" panose="020B0806030504020204" pitchFamily="34" charset="0"/>
      <p:regular r:id="rId39"/>
      <p:bold r:id="rId40"/>
    </p:embeddedFont>
    <p:embeddedFont>
      <p:font typeface="Open Sans Italics" panose="020B0606030504020204" pitchFamily="34" charset="0"/>
      <p:regular r:id="rId41"/>
      <p:italic r:id="rId42"/>
    </p:embeddedFont>
    <p:embeddedFont>
      <p:font typeface="Open Sans Light" panose="020F0302020204030204" pitchFamily="34"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autoAdjust="0"/>
    <p:restoredTop sz="94602" autoAdjust="0"/>
  </p:normalViewPr>
  <p:slideViewPr>
    <p:cSldViewPr>
      <p:cViewPr varScale="1">
        <p:scale>
          <a:sx n="77" d="100"/>
          <a:sy n="77" d="100"/>
        </p:scale>
        <p:origin x="984"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09.01.2024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showing the process we followed to create our dashboard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created a connection to the SQL database we created when cleaning our data and converted it to a df for easy reading for the recommender model</a:t>
            </a:r>
          </a:p>
          <a:p>
            <a:endParaRPr lang="en-US"/>
          </a:p>
          <a:p>
            <a:r>
              <a:rPr lang="en-US"/>
              <a:t>we loaded the pca and scaler into the model to transform the dataset to help populate recommendations based on pre-determine criteria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wanted to incorporate a map element using our lat and long data with our recommendations to have a visual representation of where your coffee has come from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 then defined the sliders and created two buttons one to initiate the display and one to reset the model to change the populated recommendations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there are some limitations to our machine learning model </a:t>
            </a:r>
          </a:p>
          <a:p>
            <a:r>
              <a:rPr lang="en-US"/>
              <a:t>- first technically it's not "machine learning" but has components of machine learning</a:t>
            </a:r>
          </a:p>
          <a:p>
            <a:endParaRPr lang="en-US"/>
          </a:p>
          <a:p>
            <a:r>
              <a:rPr lang="en-US"/>
              <a:t>Further time and understanding would mean we could also use Vectors to work with the coffee descriptions and then use the cosine similarities. </a:t>
            </a:r>
          </a:p>
          <a:p>
            <a:endParaRPr lang="en-US"/>
          </a:p>
          <a:p>
            <a:r>
              <a:rPr lang="en-US"/>
              <a:t>- We also attempted to use one-hot encoding but were unable to use this due to time issues. </a:t>
            </a:r>
          </a:p>
          <a:p>
            <a:endParaRPr lang="en-US"/>
          </a:p>
          <a:p>
            <a:r>
              <a:rPr lang="en-US"/>
              <a:t>In an ideal world you could turn this into a mobile app that would be easier to use (in terms of convenience)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just thought we add in a little joke to finish off our presentation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After the data cleaning and confirming no Nan values we went on to plan the dashboard and the machine learning component. So here is the original set up of streamlit where we sketched up what we wanted.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So to start with "machine learning" (in quotations because it isn't exactly the machine learning we learnt in class) we were able to identify that we wanted a recommendation system.</a:t>
            </a:r>
          </a:p>
          <a:p>
            <a:endParaRPr lang="en-US"/>
          </a:p>
          <a:p>
            <a:r>
              <a:rPr lang="en-US"/>
              <a:t>So we started with a journey with our machine learning and these were the steps we tried to implement.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First we defined the features that we wanted to incorporate  which were the coffee characteristics that you, I or someone say a barista would select. These include 5 features scaled from 0-10.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Standardization was used to transforms all features onto the same scale. </a:t>
            </a:r>
          </a:p>
          <a:p>
            <a:r>
              <a:rPr lang="en-US"/>
              <a:t>This in turn also mean that we needed to load our scaler function into a model so that our user input would also be standardised </a:t>
            </a:r>
          </a:p>
          <a:p>
            <a:endParaRPr lang="en-US"/>
          </a:p>
          <a:p>
            <a:r>
              <a:rPr lang="en-US"/>
              <a:t>We also applied PCA to reduce the number of features and enhance the and reducing the origin set of variables. It also helped us visualise  some of the factors and spot trends such as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Next we used the joblib module to save the scaler and pca_models and implement it into the python file for the application.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for the our recommender system, we noted that the normal machine learning systems were not going to fit what we wanted to achieve. </a:t>
            </a:r>
          </a:p>
          <a:p>
            <a:endParaRPr lang="en-US"/>
          </a:p>
          <a:p>
            <a:r>
              <a:rPr lang="en-US"/>
              <a:t>This is where we were recommended to use the Cosine Similarity. </a:t>
            </a:r>
          </a:p>
          <a:p>
            <a:r>
              <a:rPr lang="en-US"/>
              <a:t>Dom found a GREAT video if you guys love geeky videos made simple and if you don't mind weird intro songs. </a:t>
            </a:r>
          </a:p>
          <a:p>
            <a:endParaRPr lang="en-US"/>
          </a:p>
          <a:p>
            <a:r>
              <a:rPr lang="en-US"/>
              <a:t>Basically Cosine Similarity is a module and python library that uses mathematics to tell us how simlar of different things are, this includes numbers, features, text etc.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 will try and explain it, and to tbh I only fully grasped the concept not too long ago so there were many things we would change. </a:t>
            </a:r>
          </a:p>
          <a:p>
            <a:endParaRPr lang="en-US"/>
          </a:p>
          <a:p>
            <a:r>
              <a:rPr lang="en-US"/>
              <a:t>But basically, the system with give a 0 or 1 for True or False for each components and create a dataframe</a:t>
            </a:r>
          </a:p>
          <a:p>
            <a:endParaRPr lang="en-US"/>
          </a:p>
          <a:p>
            <a:r>
              <a:rPr lang="en-US"/>
              <a:t>It will then place these "points" on 3D graph. The angle between the two are found using the cosine function and the higher the result the more similar the items are. This is a REALLY simply way of explaning it because BIG BRAIN so I can send the link to the geeky video for further clarification.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From the original concept this was what we managed to come up with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1/9/24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21.gif"/><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2.sv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1.gi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4.sv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4.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3" Type="http://schemas.openxmlformats.org/officeDocument/2006/relationships/image" Target="../media/image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29.png"/><Relationship Id="rId5" Type="http://schemas.openxmlformats.org/officeDocument/2006/relationships/image" Target="../media/image3.png"/><Relationship Id="rId10" Type="http://schemas.openxmlformats.org/officeDocument/2006/relationships/image" Target="../media/image28.svg"/><Relationship Id="rId4" Type="http://schemas.openxmlformats.org/officeDocument/2006/relationships/image" Target="../media/image2.svg"/><Relationship Id="rId9" Type="http://schemas.openxmlformats.org/officeDocument/2006/relationships/image" Target="../media/image27.png"/><Relationship Id="rId14" Type="http://schemas.openxmlformats.org/officeDocument/2006/relationships/image" Target="../media/image32.svg"/></Relationships>
</file>

<file path=ppt/slides/_rels/slide18.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34.svg"/><Relationship Id="rId4" Type="http://schemas.openxmlformats.org/officeDocument/2006/relationships/image" Target="../media/image2.svg"/><Relationship Id="rId9" Type="http://schemas.openxmlformats.org/officeDocument/2006/relationships/image" Target="../media/image33.png"/></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png"/><Relationship Id="rId7" Type="http://schemas.openxmlformats.org/officeDocument/2006/relationships/image" Target="../media/image28.svg"/><Relationship Id="rId12" Type="http://schemas.openxmlformats.org/officeDocument/2006/relationships/image" Target="../media/image4.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png"/><Relationship Id="rId5" Type="http://schemas.openxmlformats.org/officeDocument/2006/relationships/image" Target="../media/image35.png"/><Relationship Id="rId10" Type="http://schemas.openxmlformats.org/officeDocument/2006/relationships/image" Target="../media/image30.svg"/><Relationship Id="rId4" Type="http://schemas.openxmlformats.org/officeDocument/2006/relationships/image" Target="../media/image2.svg"/><Relationship Id="rId9"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38.svg"/><Relationship Id="rId7" Type="http://schemas.openxmlformats.org/officeDocument/2006/relationships/image" Target="../media/image3.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9.png"/><Relationship Id="rId9" Type="http://schemas.openxmlformats.org/officeDocument/2006/relationships/image" Target="../media/image36.png"/></Relationships>
</file>

<file path=ppt/slides/_rels/slide2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1.gif"/><Relationship Id="rId5" Type="http://schemas.openxmlformats.org/officeDocument/2006/relationships/image" Target="../media/image42.png"/><Relationship Id="rId4" Type="http://schemas.openxmlformats.org/officeDocument/2006/relationships/image" Target="../media/image41.svg"/><Relationship Id="rId9" Type="http://schemas.openxmlformats.org/officeDocument/2006/relationships/image" Target="../media/image4.sv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4.svg"/><Relationship Id="rId2" Type="http://schemas.openxmlformats.org/officeDocument/2006/relationships/slideLayout" Target="../slideLayouts/slideLayout7.xml"/><Relationship Id="rId1" Type="http://schemas.openxmlformats.org/officeDocument/2006/relationships/video" Target="https://www.youtube.com/watch?v=e9U0QAFbfLI&amp;source_ve_path=MTM5MTE3LDM2ODQyLDIzODUx&amp;feature=emb_title" TargetMode="External"/><Relationship Id="rId6" Type="http://schemas.openxmlformats.org/officeDocument/2006/relationships/image" Target="../media/image3.png"/><Relationship Id="rId5" Type="http://schemas.openxmlformats.org/officeDocument/2006/relationships/image" Target="../media/image45.jpe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notesSlide" Target="../notesSlides/notesSlide8.xml"/><Relationship Id="rId7"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video" Target="https://www.youtube.com/watch?v=e9U0QAFbfLI&amp;source_ve_path=MTM5MTE3LDM2ODQyLDIzODUx&amp;feature=emb_title" TargetMode="Externa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jpe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4.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slideLayout" Target="../slideLayouts/slideLayout7.xml"/><Relationship Id="rId7" Type="http://schemas.openxmlformats.org/officeDocument/2006/relationships/image" Target="../media/image4.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3.png"/><Relationship Id="rId7"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sv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png"/><Relationship Id="rId7"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4.sv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3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71001"/>
        </a:solidFill>
        <a:effectLst/>
      </p:bgPr>
    </p:bg>
    <p:spTree>
      <p:nvGrpSpPr>
        <p:cNvPr id="1" name=""/>
        <p:cNvGrpSpPr/>
        <p:nvPr/>
      </p:nvGrpSpPr>
      <p:grpSpPr>
        <a:xfrm>
          <a:off x="0" y="0"/>
          <a:ext cx="0" cy="0"/>
          <a:chOff x="0" y="0"/>
          <a:chExt cx="0" cy="0"/>
        </a:xfrm>
      </p:grpSpPr>
      <p:grpSp>
        <p:nvGrpSpPr>
          <p:cNvPr id="2" name="Group 2"/>
          <p:cNvGrpSpPr/>
          <p:nvPr/>
        </p:nvGrpSpPr>
        <p:grpSpPr>
          <a:xfrm>
            <a:off x="6496420" y="2495920"/>
            <a:ext cx="5295160" cy="5295160"/>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29C6C"/>
            </a:solidFill>
          </p:spPr>
          <p:txBody>
            <a:bodyPr/>
            <a:lstStyle/>
            <a:p>
              <a:endParaRPr lang="en-US"/>
            </a:p>
          </p:txBody>
        </p:sp>
      </p:grpSp>
      <p:sp>
        <p:nvSpPr>
          <p:cNvPr id="4" name="Freeform 4"/>
          <p:cNvSpPr/>
          <p:nvPr/>
        </p:nvSpPr>
        <p:spPr>
          <a:xfrm>
            <a:off x="393149" y="-1028700"/>
            <a:ext cx="2655916" cy="4114800"/>
          </a:xfrm>
          <a:custGeom>
            <a:avLst/>
            <a:gdLst/>
            <a:ahLst/>
            <a:cxnLst/>
            <a:rect l="l" t="t" r="r" b="b"/>
            <a:pathLst>
              <a:path w="2655916" h="4114800">
                <a:moveTo>
                  <a:pt x="0" y="0"/>
                </a:moveTo>
                <a:lnTo>
                  <a:pt x="2655916" y="0"/>
                </a:lnTo>
                <a:lnTo>
                  <a:pt x="265591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flipH="1">
            <a:off x="15238935" y="-1028700"/>
            <a:ext cx="2655916" cy="4114800"/>
          </a:xfrm>
          <a:custGeom>
            <a:avLst/>
            <a:gdLst/>
            <a:ahLst/>
            <a:cxnLst/>
            <a:rect l="l" t="t" r="r" b="b"/>
            <a:pathLst>
              <a:path w="2655916" h="4114800">
                <a:moveTo>
                  <a:pt x="2655916" y="0"/>
                </a:moveTo>
                <a:lnTo>
                  <a:pt x="0" y="0"/>
                </a:lnTo>
                <a:lnTo>
                  <a:pt x="0" y="4114800"/>
                </a:lnTo>
                <a:lnTo>
                  <a:pt x="2655916" y="4114800"/>
                </a:lnTo>
                <a:lnTo>
                  <a:pt x="265591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1145006" y="1028700"/>
            <a:ext cx="2731560" cy="2663271"/>
          </a:xfrm>
          <a:custGeom>
            <a:avLst/>
            <a:gdLst/>
            <a:ahLst/>
            <a:cxnLst/>
            <a:rect l="l" t="t" r="r" b="b"/>
            <a:pathLst>
              <a:path w="2731560" h="2663271">
                <a:moveTo>
                  <a:pt x="0" y="0"/>
                </a:moveTo>
                <a:lnTo>
                  <a:pt x="2731560" y="0"/>
                </a:lnTo>
                <a:lnTo>
                  <a:pt x="2731560" y="2663271"/>
                </a:lnTo>
                <a:lnTo>
                  <a:pt x="0" y="26632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flipH="1">
            <a:off x="4411434" y="1028700"/>
            <a:ext cx="2731560" cy="2663271"/>
          </a:xfrm>
          <a:custGeom>
            <a:avLst/>
            <a:gdLst/>
            <a:ahLst/>
            <a:cxnLst/>
            <a:rect l="l" t="t" r="r" b="b"/>
            <a:pathLst>
              <a:path w="2731560" h="2663271">
                <a:moveTo>
                  <a:pt x="2731560" y="0"/>
                </a:moveTo>
                <a:lnTo>
                  <a:pt x="0" y="0"/>
                </a:lnTo>
                <a:lnTo>
                  <a:pt x="0" y="2663271"/>
                </a:lnTo>
                <a:lnTo>
                  <a:pt x="2731560" y="2663271"/>
                </a:lnTo>
                <a:lnTo>
                  <a:pt x="273156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13425824" y="7200900"/>
            <a:ext cx="6282137" cy="4114800"/>
          </a:xfrm>
          <a:custGeom>
            <a:avLst/>
            <a:gdLst/>
            <a:ahLst/>
            <a:cxnLst/>
            <a:rect l="l" t="t" r="r" b="b"/>
            <a:pathLst>
              <a:path w="6282137" h="4114800">
                <a:moveTo>
                  <a:pt x="0" y="0"/>
                </a:moveTo>
                <a:lnTo>
                  <a:pt x="6282137" y="0"/>
                </a:lnTo>
                <a:lnTo>
                  <a:pt x="628213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flipH="1">
            <a:off x="-1419961" y="7200900"/>
            <a:ext cx="6282137" cy="4114800"/>
          </a:xfrm>
          <a:custGeom>
            <a:avLst/>
            <a:gdLst/>
            <a:ahLst/>
            <a:cxnLst/>
            <a:rect l="l" t="t" r="r" b="b"/>
            <a:pathLst>
              <a:path w="6282137" h="4114800">
                <a:moveTo>
                  <a:pt x="6282137" y="0"/>
                </a:moveTo>
                <a:lnTo>
                  <a:pt x="0" y="0"/>
                </a:lnTo>
                <a:lnTo>
                  <a:pt x="0" y="4114800"/>
                </a:lnTo>
                <a:lnTo>
                  <a:pt x="6282137" y="4114800"/>
                </a:lnTo>
                <a:lnTo>
                  <a:pt x="6282137"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flipV="1">
            <a:off x="4978426" y="8101574"/>
            <a:ext cx="3458656" cy="2671812"/>
          </a:xfrm>
          <a:custGeom>
            <a:avLst/>
            <a:gdLst/>
            <a:ahLst/>
            <a:cxnLst/>
            <a:rect l="l" t="t" r="r" b="b"/>
            <a:pathLst>
              <a:path w="3458656" h="2671812">
                <a:moveTo>
                  <a:pt x="0" y="2671812"/>
                </a:moveTo>
                <a:lnTo>
                  <a:pt x="3458656" y="2671812"/>
                </a:lnTo>
                <a:lnTo>
                  <a:pt x="3458656" y="0"/>
                </a:lnTo>
                <a:lnTo>
                  <a:pt x="0" y="0"/>
                </a:lnTo>
                <a:lnTo>
                  <a:pt x="0" y="2671812"/>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TextBox 11"/>
          <p:cNvSpPr txBox="1"/>
          <p:nvPr/>
        </p:nvSpPr>
        <p:spPr>
          <a:xfrm>
            <a:off x="2205834" y="4192197"/>
            <a:ext cx="13876333" cy="2784702"/>
          </a:xfrm>
          <a:prstGeom prst="rect">
            <a:avLst/>
          </a:prstGeom>
        </p:spPr>
        <p:txBody>
          <a:bodyPr lIns="0" tIns="0" rIns="0" bIns="0" rtlCol="0" anchor="t">
            <a:spAutoFit/>
          </a:bodyPr>
          <a:lstStyle/>
          <a:p>
            <a:pPr algn="ctr">
              <a:lnSpc>
                <a:spcPts val="10574"/>
              </a:lnSpc>
            </a:pPr>
            <a:r>
              <a:rPr lang="en-US" sz="11370">
                <a:solidFill>
                  <a:srgbClr val="FFFFFF"/>
                </a:solidFill>
                <a:latin typeface="Jorick"/>
              </a:rPr>
              <a:t>SO, HOW DO YOU LIKE *YOUR* COFFEE?</a:t>
            </a:r>
          </a:p>
        </p:txBody>
      </p:sp>
      <p:sp>
        <p:nvSpPr>
          <p:cNvPr id="12" name="Freeform 12"/>
          <p:cNvSpPr/>
          <p:nvPr/>
        </p:nvSpPr>
        <p:spPr>
          <a:xfrm flipH="1" flipV="1">
            <a:off x="9850918" y="8101574"/>
            <a:ext cx="3458656" cy="2671812"/>
          </a:xfrm>
          <a:custGeom>
            <a:avLst/>
            <a:gdLst/>
            <a:ahLst/>
            <a:cxnLst/>
            <a:rect l="l" t="t" r="r" b="b"/>
            <a:pathLst>
              <a:path w="3458656" h="2671812">
                <a:moveTo>
                  <a:pt x="3458656" y="2671812"/>
                </a:moveTo>
                <a:lnTo>
                  <a:pt x="0" y="2671812"/>
                </a:lnTo>
                <a:lnTo>
                  <a:pt x="0" y="0"/>
                </a:lnTo>
                <a:lnTo>
                  <a:pt x="3458656" y="0"/>
                </a:lnTo>
                <a:lnTo>
                  <a:pt x="3458656" y="2671812"/>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TextBox 13"/>
          <p:cNvSpPr txBox="1"/>
          <p:nvPr/>
        </p:nvSpPr>
        <p:spPr>
          <a:xfrm>
            <a:off x="98182" y="9520114"/>
            <a:ext cx="3322051" cy="540385"/>
          </a:xfrm>
          <a:prstGeom prst="rect">
            <a:avLst/>
          </a:prstGeom>
        </p:spPr>
        <p:txBody>
          <a:bodyPr lIns="0" tIns="0" rIns="0" bIns="0" rtlCol="0" anchor="t">
            <a:spAutoFit/>
          </a:bodyPr>
          <a:lstStyle/>
          <a:p>
            <a:pPr algn="r">
              <a:lnSpc>
                <a:spcPts val="2239"/>
              </a:lnSpc>
            </a:pPr>
            <a:r>
              <a:rPr lang="en-US" sz="1599">
                <a:solidFill>
                  <a:srgbClr val="FFFFFF"/>
                </a:solidFill>
                <a:latin typeface="Open Sans Bold"/>
              </a:rPr>
              <a:t>University of Western Australia</a:t>
            </a:r>
          </a:p>
          <a:p>
            <a:pPr algn="r">
              <a:lnSpc>
                <a:spcPts val="2239"/>
              </a:lnSpc>
              <a:spcBef>
                <a:spcPct val="0"/>
              </a:spcBef>
            </a:pPr>
            <a:r>
              <a:rPr lang="en-US" sz="1599">
                <a:solidFill>
                  <a:srgbClr val="FFFFFF"/>
                </a:solidFill>
                <a:latin typeface="Open Sans Bold"/>
              </a:rPr>
              <a:t>Data Analytics Bootcamp - 2023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71001"/>
        </a:solidFill>
        <a:effectLst/>
      </p:bgPr>
    </p:bg>
    <p:spTree>
      <p:nvGrpSpPr>
        <p:cNvPr id="1" name=""/>
        <p:cNvGrpSpPr/>
        <p:nvPr/>
      </p:nvGrpSpPr>
      <p:grpSpPr>
        <a:xfrm>
          <a:off x="0" y="0"/>
          <a:ext cx="0" cy="0"/>
          <a:chOff x="0" y="0"/>
          <a:chExt cx="0" cy="0"/>
        </a:xfrm>
      </p:grpSpPr>
      <p:sp>
        <p:nvSpPr>
          <p:cNvPr id="2" name="Freeform 2" descr="Rustic Coffeeshop Element."/>
          <p:cNvSpPr/>
          <p:nvPr/>
        </p:nvSpPr>
        <p:spPr>
          <a:xfrm flipH="1">
            <a:off x="15238935" y="-1028700"/>
            <a:ext cx="2655916" cy="4114800"/>
          </a:xfrm>
          <a:custGeom>
            <a:avLst/>
            <a:gdLst/>
            <a:ahLst/>
            <a:cxnLst/>
            <a:rect l="l" t="t" r="r" b="b"/>
            <a:pathLst>
              <a:path w="2655916" h="4114800">
                <a:moveTo>
                  <a:pt x="2655916" y="0"/>
                </a:moveTo>
                <a:lnTo>
                  <a:pt x="0" y="0"/>
                </a:lnTo>
                <a:lnTo>
                  <a:pt x="0" y="4114800"/>
                </a:lnTo>
                <a:lnTo>
                  <a:pt x="2655916" y="4114800"/>
                </a:lnTo>
                <a:lnTo>
                  <a:pt x="265591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descr="Rustic Coffeeshop Element."/>
          <p:cNvSpPr/>
          <p:nvPr/>
        </p:nvSpPr>
        <p:spPr>
          <a:xfrm flipH="1">
            <a:off x="198282" y="7926665"/>
            <a:ext cx="2731560" cy="2663271"/>
          </a:xfrm>
          <a:custGeom>
            <a:avLst/>
            <a:gdLst/>
            <a:ahLst/>
            <a:cxnLst/>
            <a:rect l="l" t="t" r="r" b="b"/>
            <a:pathLst>
              <a:path w="2731560" h="2663271">
                <a:moveTo>
                  <a:pt x="2731560" y="0"/>
                </a:moveTo>
                <a:lnTo>
                  <a:pt x="0" y="0"/>
                </a:lnTo>
                <a:lnTo>
                  <a:pt x="0" y="2663270"/>
                </a:lnTo>
                <a:lnTo>
                  <a:pt x="2731560" y="2663270"/>
                </a:lnTo>
                <a:lnTo>
                  <a:pt x="273156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1890195" y="666543"/>
            <a:ext cx="5489017" cy="1238250"/>
          </a:xfrm>
          <a:prstGeom prst="rect">
            <a:avLst/>
          </a:prstGeom>
        </p:spPr>
        <p:txBody>
          <a:bodyPr lIns="0" tIns="0" rIns="0" bIns="0" rtlCol="0" anchor="t">
            <a:spAutoFit/>
          </a:bodyPr>
          <a:lstStyle/>
          <a:p>
            <a:pPr marL="0" lvl="0" indent="0" algn="l">
              <a:lnSpc>
                <a:spcPts val="9600"/>
              </a:lnSpc>
              <a:spcBef>
                <a:spcPct val="0"/>
              </a:spcBef>
            </a:pPr>
            <a:r>
              <a:rPr lang="en-US" sz="8000">
                <a:solidFill>
                  <a:srgbClr val="D29C6C"/>
                </a:solidFill>
                <a:latin typeface="Jorick"/>
              </a:rPr>
              <a:t>Columns </a:t>
            </a:r>
          </a:p>
        </p:txBody>
      </p:sp>
      <p:sp>
        <p:nvSpPr>
          <p:cNvPr id="5" name="TextBox 5"/>
          <p:cNvSpPr txBox="1"/>
          <p:nvPr/>
        </p:nvSpPr>
        <p:spPr>
          <a:xfrm>
            <a:off x="1564062" y="1904793"/>
            <a:ext cx="5621848" cy="914400"/>
          </a:xfrm>
          <a:prstGeom prst="rect">
            <a:avLst/>
          </a:prstGeom>
        </p:spPr>
        <p:txBody>
          <a:bodyPr lIns="0" tIns="0" rIns="0" bIns="0" rtlCol="0" anchor="t">
            <a:spAutoFit/>
          </a:bodyPr>
          <a:lstStyle/>
          <a:p>
            <a:pPr>
              <a:lnSpc>
                <a:spcPts val="3600"/>
              </a:lnSpc>
            </a:pPr>
            <a:r>
              <a:rPr lang="en-US" sz="3000">
                <a:solidFill>
                  <a:srgbClr val="FFFFFF"/>
                </a:solidFill>
                <a:latin typeface="Open Sans Bold"/>
              </a:rPr>
              <a:t>We started with 34 columns,</a:t>
            </a:r>
          </a:p>
          <a:p>
            <a:pPr marL="0" lvl="0" indent="0">
              <a:lnSpc>
                <a:spcPts val="3600"/>
              </a:lnSpc>
              <a:spcBef>
                <a:spcPct val="0"/>
              </a:spcBef>
            </a:pPr>
            <a:r>
              <a:rPr lang="en-US" sz="3000">
                <a:solidFill>
                  <a:srgbClr val="FFFFFF"/>
                </a:solidFill>
                <a:latin typeface="Open Sans Bold"/>
              </a:rPr>
              <a:t>and ended with 15 columns.</a:t>
            </a:r>
          </a:p>
        </p:txBody>
      </p:sp>
      <p:grpSp>
        <p:nvGrpSpPr>
          <p:cNvPr id="6" name="Group 6"/>
          <p:cNvGrpSpPr/>
          <p:nvPr/>
        </p:nvGrpSpPr>
        <p:grpSpPr>
          <a:xfrm>
            <a:off x="7544267" y="685593"/>
            <a:ext cx="8352502" cy="8915813"/>
            <a:chOff x="0" y="0"/>
            <a:chExt cx="11136670" cy="11887751"/>
          </a:xfrm>
        </p:grpSpPr>
        <p:sp>
          <p:nvSpPr>
            <p:cNvPr id="7" name="TextBox 7"/>
            <p:cNvSpPr txBox="1"/>
            <p:nvPr/>
          </p:nvSpPr>
          <p:spPr>
            <a:xfrm>
              <a:off x="0" y="2503326"/>
              <a:ext cx="9806322" cy="590762"/>
            </a:xfrm>
            <a:prstGeom prst="rect">
              <a:avLst/>
            </a:prstGeom>
          </p:spPr>
          <p:txBody>
            <a:bodyPr lIns="0" tIns="0" rIns="0" bIns="0" rtlCol="0" anchor="t">
              <a:spAutoFit/>
            </a:bodyPr>
            <a:lstStyle/>
            <a:p>
              <a:pPr marL="0" lvl="0" indent="0" algn="l">
                <a:lnSpc>
                  <a:spcPts val="3639"/>
                </a:lnSpc>
                <a:spcBef>
                  <a:spcPct val="0"/>
                </a:spcBef>
              </a:pPr>
              <a:r>
                <a:rPr lang="en-US" sz="2799">
                  <a:solidFill>
                    <a:srgbClr val="D29C6C"/>
                  </a:solidFill>
                  <a:latin typeface="Open Sans Bold"/>
                </a:rPr>
                <a:t>roaster</a:t>
              </a:r>
            </a:p>
          </p:txBody>
        </p:sp>
        <p:sp>
          <p:nvSpPr>
            <p:cNvPr id="8" name="TextBox 8"/>
            <p:cNvSpPr txBox="1"/>
            <p:nvPr/>
          </p:nvSpPr>
          <p:spPr>
            <a:xfrm>
              <a:off x="0" y="3174281"/>
              <a:ext cx="11136670" cy="483870"/>
            </a:xfrm>
            <a:prstGeom prst="rect">
              <a:avLst/>
            </a:prstGeom>
          </p:spPr>
          <p:txBody>
            <a:bodyPr lIns="0" tIns="0" rIns="0" bIns="0" rtlCol="0" anchor="t">
              <a:spAutoFit/>
            </a:bodyPr>
            <a:lstStyle/>
            <a:p>
              <a:pPr marL="0" lvl="0" indent="0" algn="l">
                <a:lnSpc>
                  <a:spcPts val="3150"/>
                </a:lnSpc>
                <a:spcBef>
                  <a:spcPct val="0"/>
                </a:spcBef>
              </a:pPr>
              <a:r>
                <a:rPr lang="en-US" sz="2100">
                  <a:solidFill>
                    <a:srgbClr val="D29C6C"/>
                  </a:solidFill>
                  <a:latin typeface="Open Sans"/>
                </a:rPr>
                <a:t>Coffee roaster responsible for the blend.</a:t>
              </a:r>
            </a:p>
          </p:txBody>
        </p:sp>
        <p:sp>
          <p:nvSpPr>
            <p:cNvPr id="9" name="TextBox 9"/>
            <p:cNvSpPr txBox="1"/>
            <p:nvPr/>
          </p:nvSpPr>
          <p:spPr>
            <a:xfrm>
              <a:off x="0" y="3921676"/>
              <a:ext cx="9806322" cy="590762"/>
            </a:xfrm>
            <a:prstGeom prst="rect">
              <a:avLst/>
            </a:prstGeom>
          </p:spPr>
          <p:txBody>
            <a:bodyPr lIns="0" tIns="0" rIns="0" bIns="0" rtlCol="0" anchor="t">
              <a:spAutoFit/>
            </a:bodyPr>
            <a:lstStyle/>
            <a:p>
              <a:pPr marL="0" lvl="0" indent="0" algn="l">
                <a:lnSpc>
                  <a:spcPts val="3639"/>
                </a:lnSpc>
                <a:spcBef>
                  <a:spcPct val="0"/>
                </a:spcBef>
              </a:pPr>
              <a:r>
                <a:rPr lang="en-US" sz="2799">
                  <a:solidFill>
                    <a:srgbClr val="D29C6C"/>
                  </a:solidFill>
                  <a:latin typeface="Open Sans Bold"/>
                </a:rPr>
                <a:t>roast</a:t>
              </a:r>
            </a:p>
          </p:txBody>
        </p:sp>
        <p:sp>
          <p:nvSpPr>
            <p:cNvPr id="10" name="TextBox 10"/>
            <p:cNvSpPr txBox="1"/>
            <p:nvPr/>
          </p:nvSpPr>
          <p:spPr>
            <a:xfrm>
              <a:off x="0" y="4592631"/>
              <a:ext cx="11136670" cy="483870"/>
            </a:xfrm>
            <a:prstGeom prst="rect">
              <a:avLst/>
            </a:prstGeom>
          </p:spPr>
          <p:txBody>
            <a:bodyPr lIns="0" tIns="0" rIns="0" bIns="0" rtlCol="0" anchor="t">
              <a:spAutoFit/>
            </a:bodyPr>
            <a:lstStyle/>
            <a:p>
              <a:pPr marL="0" lvl="0" indent="0" algn="l">
                <a:lnSpc>
                  <a:spcPts val="3150"/>
                </a:lnSpc>
                <a:spcBef>
                  <a:spcPct val="0"/>
                </a:spcBef>
              </a:pPr>
              <a:r>
                <a:rPr lang="en-US" sz="2100">
                  <a:solidFill>
                    <a:srgbClr val="D29C6C"/>
                  </a:solidFill>
                  <a:latin typeface="Open Sans"/>
                </a:rPr>
                <a:t>Roast level of the coffee (e.g., light, medium, dark).</a:t>
              </a:r>
            </a:p>
          </p:txBody>
        </p:sp>
        <p:sp>
          <p:nvSpPr>
            <p:cNvPr id="11" name="TextBox 11"/>
            <p:cNvSpPr txBox="1"/>
            <p:nvPr/>
          </p:nvSpPr>
          <p:spPr>
            <a:xfrm>
              <a:off x="0" y="5314626"/>
              <a:ext cx="9806322" cy="590762"/>
            </a:xfrm>
            <a:prstGeom prst="rect">
              <a:avLst/>
            </a:prstGeom>
          </p:spPr>
          <p:txBody>
            <a:bodyPr lIns="0" tIns="0" rIns="0" bIns="0" rtlCol="0" anchor="t">
              <a:spAutoFit/>
            </a:bodyPr>
            <a:lstStyle/>
            <a:p>
              <a:pPr marL="0" lvl="0" indent="0" algn="l">
                <a:lnSpc>
                  <a:spcPts val="3639"/>
                </a:lnSpc>
                <a:spcBef>
                  <a:spcPct val="0"/>
                </a:spcBef>
              </a:pPr>
              <a:r>
                <a:rPr lang="en-US" sz="2799">
                  <a:solidFill>
                    <a:srgbClr val="D29C6C"/>
                  </a:solidFill>
                  <a:latin typeface="Open Sans Bold"/>
                </a:rPr>
                <a:t>country_of_origin</a:t>
              </a:r>
            </a:p>
          </p:txBody>
        </p:sp>
        <p:sp>
          <p:nvSpPr>
            <p:cNvPr id="12" name="TextBox 12"/>
            <p:cNvSpPr txBox="1"/>
            <p:nvPr/>
          </p:nvSpPr>
          <p:spPr>
            <a:xfrm>
              <a:off x="0" y="5985581"/>
              <a:ext cx="11136670" cy="483870"/>
            </a:xfrm>
            <a:prstGeom prst="rect">
              <a:avLst/>
            </a:prstGeom>
          </p:spPr>
          <p:txBody>
            <a:bodyPr lIns="0" tIns="0" rIns="0" bIns="0" rtlCol="0" anchor="t">
              <a:spAutoFit/>
            </a:bodyPr>
            <a:lstStyle/>
            <a:p>
              <a:pPr marL="0" lvl="0" indent="0" algn="l">
                <a:lnSpc>
                  <a:spcPts val="3150"/>
                </a:lnSpc>
                <a:spcBef>
                  <a:spcPct val="0"/>
                </a:spcBef>
              </a:pPr>
              <a:r>
                <a:rPr lang="en-US" sz="2100">
                  <a:solidFill>
                    <a:srgbClr val="D29C6C"/>
                  </a:solidFill>
                  <a:latin typeface="Open Sans"/>
                </a:rPr>
                <a:t>Country where the coffee beans are sourced.</a:t>
              </a:r>
            </a:p>
          </p:txBody>
        </p:sp>
        <p:sp>
          <p:nvSpPr>
            <p:cNvPr id="13" name="TextBox 13"/>
            <p:cNvSpPr txBox="1"/>
            <p:nvPr/>
          </p:nvSpPr>
          <p:spPr>
            <a:xfrm>
              <a:off x="0" y="6732976"/>
              <a:ext cx="9806322" cy="590762"/>
            </a:xfrm>
            <a:prstGeom prst="rect">
              <a:avLst/>
            </a:prstGeom>
          </p:spPr>
          <p:txBody>
            <a:bodyPr lIns="0" tIns="0" rIns="0" bIns="0" rtlCol="0" anchor="t">
              <a:spAutoFit/>
            </a:bodyPr>
            <a:lstStyle/>
            <a:p>
              <a:pPr marL="0" lvl="0" indent="0" algn="l">
                <a:lnSpc>
                  <a:spcPts val="3639"/>
                </a:lnSpc>
                <a:spcBef>
                  <a:spcPct val="0"/>
                </a:spcBef>
              </a:pPr>
              <a:r>
                <a:rPr lang="en-US" sz="2799">
                  <a:solidFill>
                    <a:srgbClr val="D29C6C"/>
                  </a:solidFill>
                  <a:latin typeface="Open Sans Bold"/>
                </a:rPr>
                <a:t>desc_1 and desc_2</a:t>
              </a:r>
            </a:p>
          </p:txBody>
        </p:sp>
        <p:sp>
          <p:nvSpPr>
            <p:cNvPr id="14" name="TextBox 14"/>
            <p:cNvSpPr txBox="1"/>
            <p:nvPr/>
          </p:nvSpPr>
          <p:spPr>
            <a:xfrm>
              <a:off x="0" y="7403932"/>
              <a:ext cx="11136670" cy="483870"/>
            </a:xfrm>
            <a:prstGeom prst="rect">
              <a:avLst/>
            </a:prstGeom>
          </p:spPr>
          <p:txBody>
            <a:bodyPr lIns="0" tIns="0" rIns="0" bIns="0" rtlCol="0" anchor="t">
              <a:spAutoFit/>
            </a:bodyPr>
            <a:lstStyle/>
            <a:p>
              <a:pPr marL="0" lvl="0" indent="0" algn="l">
                <a:lnSpc>
                  <a:spcPts val="3150"/>
                </a:lnSpc>
                <a:spcBef>
                  <a:spcPct val="0"/>
                </a:spcBef>
              </a:pPr>
              <a:r>
                <a:rPr lang="en-US" sz="2100">
                  <a:solidFill>
                    <a:srgbClr val="D29C6C"/>
                  </a:solidFill>
                  <a:latin typeface="Open Sans"/>
                </a:rPr>
                <a:t>Additional information about the coffee's origin.</a:t>
              </a:r>
            </a:p>
          </p:txBody>
        </p:sp>
        <p:sp>
          <p:nvSpPr>
            <p:cNvPr id="15" name="TextBox 15"/>
            <p:cNvSpPr txBox="1"/>
            <p:nvPr/>
          </p:nvSpPr>
          <p:spPr>
            <a:xfrm>
              <a:off x="0" y="8075127"/>
              <a:ext cx="9806322" cy="590762"/>
            </a:xfrm>
            <a:prstGeom prst="rect">
              <a:avLst/>
            </a:prstGeom>
          </p:spPr>
          <p:txBody>
            <a:bodyPr lIns="0" tIns="0" rIns="0" bIns="0" rtlCol="0" anchor="t">
              <a:spAutoFit/>
            </a:bodyPr>
            <a:lstStyle/>
            <a:p>
              <a:pPr marL="0" lvl="0" indent="0" algn="l">
                <a:lnSpc>
                  <a:spcPts val="3639"/>
                </a:lnSpc>
                <a:spcBef>
                  <a:spcPct val="0"/>
                </a:spcBef>
              </a:pPr>
              <a:r>
                <a:rPr lang="en-US" sz="2799">
                  <a:solidFill>
                    <a:srgbClr val="D29C6C"/>
                  </a:solidFill>
                  <a:latin typeface="Open Sans Bold"/>
                </a:rPr>
                <a:t>rating</a:t>
              </a:r>
            </a:p>
          </p:txBody>
        </p:sp>
        <p:sp>
          <p:nvSpPr>
            <p:cNvPr id="16" name="TextBox 16"/>
            <p:cNvSpPr txBox="1"/>
            <p:nvPr/>
          </p:nvSpPr>
          <p:spPr>
            <a:xfrm>
              <a:off x="0" y="8746082"/>
              <a:ext cx="11136670" cy="483870"/>
            </a:xfrm>
            <a:prstGeom prst="rect">
              <a:avLst/>
            </a:prstGeom>
          </p:spPr>
          <p:txBody>
            <a:bodyPr lIns="0" tIns="0" rIns="0" bIns="0" rtlCol="0" anchor="t">
              <a:spAutoFit/>
            </a:bodyPr>
            <a:lstStyle/>
            <a:p>
              <a:pPr marL="0" lvl="0" indent="0" algn="l">
                <a:lnSpc>
                  <a:spcPts val="3150"/>
                </a:lnSpc>
                <a:spcBef>
                  <a:spcPct val="0"/>
                </a:spcBef>
              </a:pPr>
              <a:r>
                <a:rPr lang="en-US" sz="2100">
                  <a:solidFill>
                    <a:srgbClr val="D29C6C"/>
                  </a:solidFill>
                  <a:latin typeface="Open Sans"/>
                </a:rPr>
                <a:t>Rating of the coffee blend.</a:t>
              </a:r>
            </a:p>
          </p:txBody>
        </p:sp>
        <p:sp>
          <p:nvSpPr>
            <p:cNvPr id="17" name="TextBox 17"/>
            <p:cNvSpPr txBox="1"/>
            <p:nvPr/>
          </p:nvSpPr>
          <p:spPr>
            <a:xfrm>
              <a:off x="0" y="9417277"/>
              <a:ext cx="9806322" cy="590762"/>
            </a:xfrm>
            <a:prstGeom prst="rect">
              <a:avLst/>
            </a:prstGeom>
          </p:spPr>
          <p:txBody>
            <a:bodyPr lIns="0" tIns="0" rIns="0" bIns="0" rtlCol="0" anchor="t">
              <a:spAutoFit/>
            </a:bodyPr>
            <a:lstStyle/>
            <a:p>
              <a:pPr marL="0" lvl="0" indent="0" algn="l">
                <a:lnSpc>
                  <a:spcPts val="3639"/>
                </a:lnSpc>
                <a:spcBef>
                  <a:spcPct val="0"/>
                </a:spcBef>
              </a:pPr>
              <a:r>
                <a:rPr lang="en-US" sz="2799">
                  <a:solidFill>
                    <a:srgbClr val="D29C6C"/>
                  </a:solidFill>
                  <a:latin typeface="Open Sans Bold"/>
                </a:rPr>
                <a:t>latitude and longitude</a:t>
              </a:r>
            </a:p>
          </p:txBody>
        </p:sp>
        <p:sp>
          <p:nvSpPr>
            <p:cNvPr id="18" name="TextBox 18"/>
            <p:cNvSpPr txBox="1"/>
            <p:nvPr/>
          </p:nvSpPr>
          <p:spPr>
            <a:xfrm>
              <a:off x="0" y="10088232"/>
              <a:ext cx="11136670" cy="483870"/>
            </a:xfrm>
            <a:prstGeom prst="rect">
              <a:avLst/>
            </a:prstGeom>
          </p:spPr>
          <p:txBody>
            <a:bodyPr lIns="0" tIns="0" rIns="0" bIns="0" rtlCol="0" anchor="t">
              <a:spAutoFit/>
            </a:bodyPr>
            <a:lstStyle/>
            <a:p>
              <a:pPr marL="0" lvl="0" indent="0" algn="l">
                <a:lnSpc>
                  <a:spcPts val="3150"/>
                </a:lnSpc>
                <a:spcBef>
                  <a:spcPct val="0"/>
                </a:spcBef>
              </a:pPr>
              <a:r>
                <a:rPr lang="en-US" sz="2100">
                  <a:solidFill>
                    <a:srgbClr val="D29C6C"/>
                  </a:solidFill>
                  <a:latin typeface="Open Sans"/>
                </a:rPr>
                <a:t>Coffee quality attributes rated by users.</a:t>
              </a:r>
            </a:p>
          </p:txBody>
        </p:sp>
        <p:sp>
          <p:nvSpPr>
            <p:cNvPr id="19" name="TextBox 19"/>
            <p:cNvSpPr txBox="1"/>
            <p:nvPr/>
          </p:nvSpPr>
          <p:spPr>
            <a:xfrm>
              <a:off x="0" y="1237375"/>
              <a:ext cx="9806322" cy="590762"/>
            </a:xfrm>
            <a:prstGeom prst="rect">
              <a:avLst/>
            </a:prstGeom>
          </p:spPr>
          <p:txBody>
            <a:bodyPr lIns="0" tIns="0" rIns="0" bIns="0" rtlCol="0" anchor="t">
              <a:spAutoFit/>
            </a:bodyPr>
            <a:lstStyle/>
            <a:p>
              <a:pPr marL="0" lvl="0" indent="0" algn="l">
                <a:lnSpc>
                  <a:spcPts val="3639"/>
                </a:lnSpc>
                <a:spcBef>
                  <a:spcPct val="0"/>
                </a:spcBef>
              </a:pPr>
              <a:r>
                <a:rPr lang="en-US" sz="2799">
                  <a:solidFill>
                    <a:srgbClr val="D29C6C"/>
                  </a:solidFill>
                  <a:latin typeface="Open Sans Bold"/>
                </a:rPr>
                <a:t>name</a:t>
              </a:r>
            </a:p>
          </p:txBody>
        </p:sp>
        <p:sp>
          <p:nvSpPr>
            <p:cNvPr id="20" name="TextBox 20"/>
            <p:cNvSpPr txBox="1"/>
            <p:nvPr/>
          </p:nvSpPr>
          <p:spPr>
            <a:xfrm>
              <a:off x="0" y="1908331"/>
              <a:ext cx="11136670" cy="483870"/>
            </a:xfrm>
            <a:prstGeom prst="rect">
              <a:avLst/>
            </a:prstGeom>
          </p:spPr>
          <p:txBody>
            <a:bodyPr lIns="0" tIns="0" rIns="0" bIns="0" rtlCol="0" anchor="t">
              <a:spAutoFit/>
            </a:bodyPr>
            <a:lstStyle/>
            <a:p>
              <a:pPr marL="0" lvl="0" indent="0" algn="l">
                <a:lnSpc>
                  <a:spcPts val="3150"/>
                </a:lnSpc>
                <a:spcBef>
                  <a:spcPct val="0"/>
                </a:spcBef>
              </a:pPr>
              <a:r>
                <a:rPr lang="en-US" sz="2100">
                  <a:solidFill>
                    <a:srgbClr val="D29C6C"/>
                  </a:solidFill>
                  <a:latin typeface="Open Sans"/>
                </a:rPr>
                <a:t>Name of the coffee blend</a:t>
              </a:r>
            </a:p>
          </p:txBody>
        </p:sp>
        <p:sp>
          <p:nvSpPr>
            <p:cNvPr id="21" name="TextBox 21"/>
            <p:cNvSpPr txBox="1"/>
            <p:nvPr/>
          </p:nvSpPr>
          <p:spPr>
            <a:xfrm>
              <a:off x="0" y="-28575"/>
              <a:ext cx="9806322" cy="590762"/>
            </a:xfrm>
            <a:prstGeom prst="rect">
              <a:avLst/>
            </a:prstGeom>
          </p:spPr>
          <p:txBody>
            <a:bodyPr lIns="0" tIns="0" rIns="0" bIns="0" rtlCol="0" anchor="t">
              <a:spAutoFit/>
            </a:bodyPr>
            <a:lstStyle/>
            <a:p>
              <a:pPr marL="0" lvl="0" indent="0" algn="l">
                <a:lnSpc>
                  <a:spcPts val="3639"/>
                </a:lnSpc>
                <a:spcBef>
                  <a:spcPct val="0"/>
                </a:spcBef>
              </a:pPr>
              <a:r>
                <a:rPr lang="en-US" sz="2799">
                  <a:solidFill>
                    <a:srgbClr val="D29C6C"/>
                  </a:solidFill>
                  <a:latin typeface="Open Sans Bold"/>
                </a:rPr>
                <a:t>slug</a:t>
              </a:r>
            </a:p>
          </p:txBody>
        </p:sp>
        <p:sp>
          <p:nvSpPr>
            <p:cNvPr id="22" name="TextBox 22"/>
            <p:cNvSpPr txBox="1"/>
            <p:nvPr/>
          </p:nvSpPr>
          <p:spPr>
            <a:xfrm>
              <a:off x="0" y="642380"/>
              <a:ext cx="11136670" cy="483870"/>
            </a:xfrm>
            <a:prstGeom prst="rect">
              <a:avLst/>
            </a:prstGeom>
          </p:spPr>
          <p:txBody>
            <a:bodyPr lIns="0" tIns="0" rIns="0" bIns="0" rtlCol="0" anchor="t">
              <a:spAutoFit/>
            </a:bodyPr>
            <a:lstStyle/>
            <a:p>
              <a:pPr marL="0" lvl="0" indent="0" algn="l">
                <a:lnSpc>
                  <a:spcPts val="3150"/>
                </a:lnSpc>
                <a:spcBef>
                  <a:spcPct val="0"/>
                </a:spcBef>
              </a:pPr>
              <a:r>
                <a:rPr lang="en-US" sz="2100">
                  <a:solidFill>
                    <a:srgbClr val="D29C6C"/>
                  </a:solidFill>
                  <a:latin typeface="Open Sans"/>
                </a:rPr>
                <a:t>Unique identifier for each coffee blend.</a:t>
              </a:r>
            </a:p>
          </p:txBody>
        </p:sp>
        <p:sp>
          <p:nvSpPr>
            <p:cNvPr id="23" name="TextBox 23"/>
            <p:cNvSpPr txBox="1"/>
            <p:nvPr/>
          </p:nvSpPr>
          <p:spPr>
            <a:xfrm>
              <a:off x="0" y="10732926"/>
              <a:ext cx="9806322" cy="590762"/>
            </a:xfrm>
            <a:prstGeom prst="rect">
              <a:avLst/>
            </a:prstGeom>
          </p:spPr>
          <p:txBody>
            <a:bodyPr lIns="0" tIns="0" rIns="0" bIns="0" rtlCol="0" anchor="t">
              <a:spAutoFit/>
            </a:bodyPr>
            <a:lstStyle/>
            <a:p>
              <a:pPr marL="0" lvl="0" indent="0" algn="l">
                <a:lnSpc>
                  <a:spcPts val="3639"/>
                </a:lnSpc>
                <a:spcBef>
                  <a:spcPct val="0"/>
                </a:spcBef>
              </a:pPr>
              <a:r>
                <a:rPr lang="en-US" sz="2799">
                  <a:solidFill>
                    <a:srgbClr val="D29C6C"/>
                  </a:solidFill>
                  <a:latin typeface="Open Sans Bold"/>
                </a:rPr>
                <a:t>aroma, acid, body, flavor and aftertaste</a:t>
              </a:r>
            </a:p>
          </p:txBody>
        </p:sp>
        <p:sp>
          <p:nvSpPr>
            <p:cNvPr id="24" name="TextBox 24"/>
            <p:cNvSpPr txBox="1"/>
            <p:nvPr/>
          </p:nvSpPr>
          <p:spPr>
            <a:xfrm>
              <a:off x="0" y="11403881"/>
              <a:ext cx="11136670" cy="483870"/>
            </a:xfrm>
            <a:prstGeom prst="rect">
              <a:avLst/>
            </a:prstGeom>
          </p:spPr>
          <p:txBody>
            <a:bodyPr lIns="0" tIns="0" rIns="0" bIns="0" rtlCol="0" anchor="t">
              <a:spAutoFit/>
            </a:bodyPr>
            <a:lstStyle/>
            <a:p>
              <a:pPr marL="0" lvl="0" indent="0" algn="l">
                <a:lnSpc>
                  <a:spcPts val="3150"/>
                </a:lnSpc>
                <a:spcBef>
                  <a:spcPct val="0"/>
                </a:spcBef>
              </a:pPr>
              <a:r>
                <a:rPr lang="en-US" sz="2100">
                  <a:solidFill>
                    <a:srgbClr val="D29C6C"/>
                  </a:solidFill>
                  <a:latin typeface="Open Sans"/>
                </a:rPr>
                <a:t>Coffee quality attributes rated by users.</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71001"/>
        </a:solidFill>
        <a:effectLst/>
      </p:bgPr>
    </p:bg>
    <p:spTree>
      <p:nvGrpSpPr>
        <p:cNvPr id="1" name=""/>
        <p:cNvGrpSpPr/>
        <p:nvPr/>
      </p:nvGrpSpPr>
      <p:grpSpPr>
        <a:xfrm>
          <a:off x="0" y="0"/>
          <a:ext cx="0" cy="0"/>
          <a:chOff x="0" y="0"/>
          <a:chExt cx="0" cy="0"/>
        </a:xfrm>
      </p:grpSpPr>
      <p:sp>
        <p:nvSpPr>
          <p:cNvPr id="2" name="Freeform 2" descr="Rustic Coffeeshop Element."/>
          <p:cNvSpPr/>
          <p:nvPr/>
        </p:nvSpPr>
        <p:spPr>
          <a:xfrm flipH="1">
            <a:off x="198282" y="7926665"/>
            <a:ext cx="2731560" cy="2663271"/>
          </a:xfrm>
          <a:custGeom>
            <a:avLst/>
            <a:gdLst/>
            <a:ahLst/>
            <a:cxnLst/>
            <a:rect l="l" t="t" r="r" b="b"/>
            <a:pathLst>
              <a:path w="2731560" h="2663271">
                <a:moveTo>
                  <a:pt x="2731560" y="0"/>
                </a:moveTo>
                <a:lnTo>
                  <a:pt x="0" y="0"/>
                </a:lnTo>
                <a:lnTo>
                  <a:pt x="0" y="2663270"/>
                </a:lnTo>
                <a:lnTo>
                  <a:pt x="2731560" y="2663270"/>
                </a:lnTo>
                <a:lnTo>
                  <a:pt x="273156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259491" y="2810429"/>
            <a:ext cx="6516509" cy="4666142"/>
          </a:xfrm>
          <a:custGeom>
            <a:avLst/>
            <a:gdLst/>
            <a:ahLst/>
            <a:cxnLst/>
            <a:rect l="l" t="t" r="r" b="b"/>
            <a:pathLst>
              <a:path w="6516509" h="4666142">
                <a:moveTo>
                  <a:pt x="0" y="0"/>
                </a:moveTo>
                <a:lnTo>
                  <a:pt x="6516509" y="0"/>
                </a:lnTo>
                <a:lnTo>
                  <a:pt x="6516509" y="4666142"/>
                </a:lnTo>
                <a:lnTo>
                  <a:pt x="0" y="4666142"/>
                </a:lnTo>
                <a:lnTo>
                  <a:pt x="0" y="0"/>
                </a:lnTo>
                <a:close/>
              </a:path>
            </a:pathLst>
          </a:custGeom>
          <a:blipFill>
            <a:blip r:embed="rId4"/>
            <a:stretch>
              <a:fillRect/>
            </a:stretch>
          </a:blipFill>
        </p:spPr>
        <p:txBody>
          <a:bodyPr/>
          <a:lstStyle/>
          <a:p>
            <a:endParaRPr lang="en-US"/>
          </a:p>
        </p:txBody>
      </p:sp>
      <p:sp>
        <p:nvSpPr>
          <p:cNvPr id="4" name="Freeform 4"/>
          <p:cNvSpPr/>
          <p:nvPr/>
        </p:nvSpPr>
        <p:spPr>
          <a:xfrm>
            <a:off x="10145216" y="1937615"/>
            <a:ext cx="5442523" cy="6851350"/>
          </a:xfrm>
          <a:custGeom>
            <a:avLst/>
            <a:gdLst/>
            <a:ahLst/>
            <a:cxnLst/>
            <a:rect l="l" t="t" r="r" b="b"/>
            <a:pathLst>
              <a:path w="5442523" h="6851350">
                <a:moveTo>
                  <a:pt x="0" y="0"/>
                </a:moveTo>
                <a:lnTo>
                  <a:pt x="5442522" y="0"/>
                </a:lnTo>
                <a:lnTo>
                  <a:pt x="5442522" y="6851350"/>
                </a:lnTo>
                <a:lnTo>
                  <a:pt x="0" y="6851350"/>
                </a:lnTo>
                <a:lnTo>
                  <a:pt x="0" y="0"/>
                </a:lnTo>
                <a:close/>
              </a:path>
            </a:pathLst>
          </a:custGeom>
          <a:blipFill>
            <a:blip r:embed="rId5"/>
            <a:stretch>
              <a:fillRect/>
            </a:stretch>
          </a:blipFill>
        </p:spPr>
        <p:txBody>
          <a:bodyPr/>
          <a:lstStyle/>
          <a:p>
            <a:endParaRPr lang="en-US"/>
          </a:p>
        </p:txBody>
      </p:sp>
      <p:sp>
        <p:nvSpPr>
          <p:cNvPr id="5" name="Freeform 5" descr="Rustic Coffeeshop Element."/>
          <p:cNvSpPr/>
          <p:nvPr/>
        </p:nvSpPr>
        <p:spPr>
          <a:xfrm flipH="1">
            <a:off x="15238935" y="-1028700"/>
            <a:ext cx="2655916" cy="4114800"/>
          </a:xfrm>
          <a:custGeom>
            <a:avLst/>
            <a:gdLst/>
            <a:ahLst/>
            <a:cxnLst/>
            <a:rect l="l" t="t" r="r" b="b"/>
            <a:pathLst>
              <a:path w="2655916" h="4114800">
                <a:moveTo>
                  <a:pt x="2655916" y="0"/>
                </a:moveTo>
                <a:lnTo>
                  <a:pt x="0" y="0"/>
                </a:lnTo>
                <a:lnTo>
                  <a:pt x="0" y="4114800"/>
                </a:lnTo>
                <a:lnTo>
                  <a:pt x="2655916" y="4114800"/>
                </a:lnTo>
                <a:lnTo>
                  <a:pt x="2655916"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TextBox 6"/>
          <p:cNvSpPr txBox="1"/>
          <p:nvPr/>
        </p:nvSpPr>
        <p:spPr>
          <a:xfrm>
            <a:off x="2259491" y="1918565"/>
            <a:ext cx="3919400" cy="781050"/>
          </a:xfrm>
          <a:prstGeom prst="rect">
            <a:avLst/>
          </a:prstGeom>
        </p:spPr>
        <p:txBody>
          <a:bodyPr lIns="0" tIns="0" rIns="0" bIns="0" rtlCol="0" anchor="t">
            <a:spAutoFit/>
          </a:bodyPr>
          <a:lstStyle/>
          <a:p>
            <a:pPr marL="0" lvl="0" indent="0" algn="l">
              <a:lnSpc>
                <a:spcPts val="6000"/>
              </a:lnSpc>
              <a:spcBef>
                <a:spcPct val="0"/>
              </a:spcBef>
            </a:pPr>
            <a:r>
              <a:rPr lang="en-US" sz="5000">
                <a:solidFill>
                  <a:srgbClr val="D29C6C"/>
                </a:solidFill>
                <a:latin typeface="Jorick"/>
              </a:rPr>
              <a:t>Before</a:t>
            </a:r>
          </a:p>
        </p:txBody>
      </p:sp>
      <p:sp>
        <p:nvSpPr>
          <p:cNvPr id="7" name="TextBox 7"/>
          <p:cNvSpPr txBox="1"/>
          <p:nvPr/>
        </p:nvSpPr>
        <p:spPr>
          <a:xfrm>
            <a:off x="10145216" y="1009650"/>
            <a:ext cx="3919400" cy="781050"/>
          </a:xfrm>
          <a:prstGeom prst="rect">
            <a:avLst/>
          </a:prstGeom>
        </p:spPr>
        <p:txBody>
          <a:bodyPr lIns="0" tIns="0" rIns="0" bIns="0" rtlCol="0" anchor="t">
            <a:spAutoFit/>
          </a:bodyPr>
          <a:lstStyle/>
          <a:p>
            <a:pPr marL="0" lvl="0" indent="0" algn="l">
              <a:lnSpc>
                <a:spcPts val="6000"/>
              </a:lnSpc>
              <a:spcBef>
                <a:spcPct val="0"/>
              </a:spcBef>
            </a:pPr>
            <a:r>
              <a:rPr lang="en-US" sz="5000">
                <a:solidFill>
                  <a:srgbClr val="D29C6C"/>
                </a:solidFill>
                <a:latin typeface="Jorick"/>
              </a:rPr>
              <a:t>After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71001"/>
        </a:solidFill>
        <a:effectLst/>
      </p:bgPr>
    </p:bg>
    <p:spTree>
      <p:nvGrpSpPr>
        <p:cNvPr id="1" name=""/>
        <p:cNvGrpSpPr/>
        <p:nvPr/>
      </p:nvGrpSpPr>
      <p:grpSpPr>
        <a:xfrm>
          <a:off x="0" y="0"/>
          <a:ext cx="0" cy="0"/>
          <a:chOff x="0" y="0"/>
          <a:chExt cx="0" cy="0"/>
        </a:xfrm>
      </p:grpSpPr>
      <p:sp>
        <p:nvSpPr>
          <p:cNvPr id="2" name="Freeform 2" descr="Rustic Coffeeshop Element."/>
          <p:cNvSpPr/>
          <p:nvPr/>
        </p:nvSpPr>
        <p:spPr>
          <a:xfrm flipH="1">
            <a:off x="198282" y="7926665"/>
            <a:ext cx="2731560" cy="2663271"/>
          </a:xfrm>
          <a:custGeom>
            <a:avLst/>
            <a:gdLst/>
            <a:ahLst/>
            <a:cxnLst/>
            <a:rect l="l" t="t" r="r" b="b"/>
            <a:pathLst>
              <a:path w="2731560" h="2663271">
                <a:moveTo>
                  <a:pt x="2731560" y="0"/>
                </a:moveTo>
                <a:lnTo>
                  <a:pt x="0" y="0"/>
                </a:lnTo>
                <a:lnTo>
                  <a:pt x="0" y="2663270"/>
                </a:lnTo>
                <a:lnTo>
                  <a:pt x="2731560" y="2663270"/>
                </a:lnTo>
                <a:lnTo>
                  <a:pt x="273156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769589" y="749657"/>
            <a:ext cx="8727424" cy="7966572"/>
          </a:xfrm>
          <a:custGeom>
            <a:avLst/>
            <a:gdLst/>
            <a:ahLst/>
            <a:cxnLst/>
            <a:rect l="l" t="t" r="r" b="b"/>
            <a:pathLst>
              <a:path w="8727424" h="7966572">
                <a:moveTo>
                  <a:pt x="0" y="0"/>
                </a:moveTo>
                <a:lnTo>
                  <a:pt x="8727425" y="0"/>
                </a:lnTo>
                <a:lnTo>
                  <a:pt x="8727425" y="7966572"/>
                </a:lnTo>
                <a:lnTo>
                  <a:pt x="0" y="7966572"/>
                </a:lnTo>
                <a:lnTo>
                  <a:pt x="0" y="0"/>
                </a:lnTo>
                <a:close/>
              </a:path>
            </a:pathLst>
          </a:custGeom>
          <a:blipFill>
            <a:blip r:embed="rId4"/>
            <a:stretch>
              <a:fillRect/>
            </a:stretch>
          </a:blipFill>
        </p:spPr>
        <p:txBody>
          <a:bodyPr/>
          <a:lstStyle/>
          <a:p>
            <a:endParaRPr lang="en-US"/>
          </a:p>
        </p:txBody>
      </p:sp>
      <p:sp>
        <p:nvSpPr>
          <p:cNvPr id="4" name="Freeform 4" descr="Rustic Coffeeshop Element."/>
          <p:cNvSpPr/>
          <p:nvPr/>
        </p:nvSpPr>
        <p:spPr>
          <a:xfrm flipH="1">
            <a:off x="15238935" y="-1028700"/>
            <a:ext cx="2655916" cy="4114800"/>
          </a:xfrm>
          <a:custGeom>
            <a:avLst/>
            <a:gdLst/>
            <a:ahLst/>
            <a:cxnLst/>
            <a:rect l="l" t="t" r="r" b="b"/>
            <a:pathLst>
              <a:path w="2655916" h="4114800">
                <a:moveTo>
                  <a:pt x="2655916" y="0"/>
                </a:moveTo>
                <a:lnTo>
                  <a:pt x="0" y="0"/>
                </a:lnTo>
                <a:lnTo>
                  <a:pt x="0" y="4114800"/>
                </a:lnTo>
                <a:lnTo>
                  <a:pt x="2655916" y="4114800"/>
                </a:lnTo>
                <a:lnTo>
                  <a:pt x="2655916"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a:off x="1028700" y="1162050"/>
            <a:ext cx="5117489" cy="3829050"/>
          </a:xfrm>
          <a:prstGeom prst="rect">
            <a:avLst/>
          </a:prstGeom>
        </p:spPr>
        <p:txBody>
          <a:bodyPr lIns="0" tIns="0" rIns="0" bIns="0" rtlCol="0" anchor="t">
            <a:spAutoFit/>
          </a:bodyPr>
          <a:lstStyle/>
          <a:p>
            <a:pPr marL="0" lvl="0" indent="0" algn="ctr">
              <a:lnSpc>
                <a:spcPts val="6000"/>
              </a:lnSpc>
              <a:spcBef>
                <a:spcPct val="0"/>
              </a:spcBef>
            </a:pPr>
            <a:r>
              <a:rPr lang="en-US" sz="5000">
                <a:solidFill>
                  <a:srgbClr val="D29C6C"/>
                </a:solidFill>
                <a:latin typeface="Jorick"/>
              </a:rPr>
              <a:t>Get Latitude and Longitude coordinates for the dashboard map</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71001"/>
        </a:solidFill>
        <a:effectLst/>
      </p:bgPr>
    </p:bg>
    <p:spTree>
      <p:nvGrpSpPr>
        <p:cNvPr id="1" name=""/>
        <p:cNvGrpSpPr/>
        <p:nvPr/>
      </p:nvGrpSpPr>
      <p:grpSpPr>
        <a:xfrm>
          <a:off x="0" y="0"/>
          <a:ext cx="0" cy="0"/>
          <a:chOff x="0" y="0"/>
          <a:chExt cx="0" cy="0"/>
        </a:xfrm>
      </p:grpSpPr>
      <p:sp>
        <p:nvSpPr>
          <p:cNvPr id="2" name="Freeform 2" descr="Rustic Coffeeshop Element."/>
          <p:cNvSpPr/>
          <p:nvPr/>
        </p:nvSpPr>
        <p:spPr>
          <a:xfrm flipH="1">
            <a:off x="198282" y="7926665"/>
            <a:ext cx="2731560" cy="2663271"/>
          </a:xfrm>
          <a:custGeom>
            <a:avLst/>
            <a:gdLst/>
            <a:ahLst/>
            <a:cxnLst/>
            <a:rect l="l" t="t" r="r" b="b"/>
            <a:pathLst>
              <a:path w="2731560" h="2663271">
                <a:moveTo>
                  <a:pt x="2731560" y="0"/>
                </a:moveTo>
                <a:lnTo>
                  <a:pt x="0" y="0"/>
                </a:lnTo>
                <a:lnTo>
                  <a:pt x="0" y="2663270"/>
                </a:lnTo>
                <a:lnTo>
                  <a:pt x="2731560" y="2663270"/>
                </a:lnTo>
                <a:lnTo>
                  <a:pt x="273156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descr="Rustic Coffeeshop Element."/>
          <p:cNvSpPr/>
          <p:nvPr/>
        </p:nvSpPr>
        <p:spPr>
          <a:xfrm flipH="1">
            <a:off x="15238935" y="-1028700"/>
            <a:ext cx="2655916" cy="4114800"/>
          </a:xfrm>
          <a:custGeom>
            <a:avLst/>
            <a:gdLst/>
            <a:ahLst/>
            <a:cxnLst/>
            <a:rect l="l" t="t" r="r" b="b"/>
            <a:pathLst>
              <a:path w="2655916" h="4114800">
                <a:moveTo>
                  <a:pt x="2655916" y="0"/>
                </a:moveTo>
                <a:lnTo>
                  <a:pt x="0" y="0"/>
                </a:lnTo>
                <a:lnTo>
                  <a:pt x="0" y="4114800"/>
                </a:lnTo>
                <a:lnTo>
                  <a:pt x="2655916" y="4114800"/>
                </a:lnTo>
                <a:lnTo>
                  <a:pt x="2655916"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7920165" y="767368"/>
            <a:ext cx="6998729" cy="8243972"/>
          </a:xfrm>
          <a:custGeom>
            <a:avLst/>
            <a:gdLst/>
            <a:ahLst/>
            <a:cxnLst/>
            <a:rect l="l" t="t" r="r" b="b"/>
            <a:pathLst>
              <a:path w="6998729" h="8243972">
                <a:moveTo>
                  <a:pt x="0" y="0"/>
                </a:moveTo>
                <a:lnTo>
                  <a:pt x="6998729" y="0"/>
                </a:lnTo>
                <a:lnTo>
                  <a:pt x="6998729" y="8243973"/>
                </a:lnTo>
                <a:lnTo>
                  <a:pt x="0" y="8243973"/>
                </a:lnTo>
                <a:lnTo>
                  <a:pt x="0" y="0"/>
                </a:lnTo>
                <a:close/>
              </a:path>
            </a:pathLst>
          </a:custGeom>
          <a:blipFill>
            <a:blip r:embed="rId6"/>
            <a:stretch>
              <a:fillRect/>
            </a:stretch>
          </a:blipFill>
        </p:spPr>
        <p:txBody>
          <a:bodyPr/>
          <a:lstStyle/>
          <a:p>
            <a:endParaRPr lang="en-US"/>
          </a:p>
        </p:txBody>
      </p:sp>
      <p:sp>
        <p:nvSpPr>
          <p:cNvPr id="5" name="TextBox 5"/>
          <p:cNvSpPr txBox="1"/>
          <p:nvPr/>
        </p:nvSpPr>
        <p:spPr>
          <a:xfrm>
            <a:off x="1564062" y="1019175"/>
            <a:ext cx="4582128" cy="3295650"/>
          </a:xfrm>
          <a:prstGeom prst="rect">
            <a:avLst/>
          </a:prstGeom>
        </p:spPr>
        <p:txBody>
          <a:bodyPr lIns="0" tIns="0" rIns="0" bIns="0" rtlCol="0" anchor="t">
            <a:spAutoFit/>
          </a:bodyPr>
          <a:lstStyle/>
          <a:p>
            <a:pPr marL="0" lvl="0" indent="0" algn="ctr">
              <a:lnSpc>
                <a:spcPts val="8640"/>
              </a:lnSpc>
              <a:spcBef>
                <a:spcPct val="0"/>
              </a:spcBef>
            </a:pPr>
            <a:r>
              <a:rPr lang="en-US" sz="7200">
                <a:solidFill>
                  <a:srgbClr val="D29C6C"/>
                </a:solidFill>
                <a:latin typeface="Jorick"/>
              </a:rPr>
              <a:t>Create SQL database</a:t>
            </a:r>
          </a:p>
        </p:txBody>
      </p:sp>
      <p:sp>
        <p:nvSpPr>
          <p:cNvPr id="6" name="TextBox 6"/>
          <p:cNvSpPr txBox="1"/>
          <p:nvPr/>
        </p:nvSpPr>
        <p:spPr>
          <a:xfrm>
            <a:off x="3552504" y="7410450"/>
            <a:ext cx="3744999" cy="1847850"/>
          </a:xfrm>
          <a:prstGeom prst="rect">
            <a:avLst/>
          </a:prstGeom>
        </p:spPr>
        <p:txBody>
          <a:bodyPr lIns="0" tIns="0" rIns="0" bIns="0" rtlCol="0" anchor="t">
            <a:spAutoFit/>
          </a:bodyPr>
          <a:lstStyle/>
          <a:p>
            <a:pPr marL="0" lvl="0" indent="0" algn="ctr">
              <a:lnSpc>
                <a:spcPts val="3600"/>
              </a:lnSpc>
              <a:spcBef>
                <a:spcPct val="0"/>
              </a:spcBef>
            </a:pPr>
            <a:r>
              <a:rPr lang="en-US" sz="3000">
                <a:solidFill>
                  <a:srgbClr val="FFFFFF"/>
                </a:solidFill>
                <a:latin typeface="Jorick"/>
              </a:rPr>
              <a:t>We ended up with 3001 datapoints for our machine learning model</a:t>
            </a:r>
          </a:p>
        </p:txBody>
      </p:sp>
      <p:pic>
        <p:nvPicPr>
          <p:cNvPr id="7" name="Picture 7"/>
          <p:cNvPicPr>
            <a:picLocks noChangeAspect="1"/>
          </p:cNvPicPr>
          <p:nvPr/>
        </p:nvPicPr>
        <p:blipFill>
          <a:blip r:embed="rId7"/>
          <a:srcRect/>
          <a:stretch>
            <a:fillRect/>
          </a:stretch>
        </p:blipFill>
        <p:spPr>
          <a:xfrm rot="-3281919" flipV="1">
            <a:off x="7156026" y="8911760"/>
            <a:ext cx="536733" cy="517947"/>
          </a:xfrm>
          <a:prstGeom prst="rect">
            <a:avLst/>
          </a:prstGeom>
          <a:ln cap="sq">
            <a:noFill/>
            <a:prstDash val="soli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71001"/>
        </a:solidFill>
        <a:effectLst/>
      </p:bgPr>
    </p:bg>
    <p:spTree>
      <p:nvGrpSpPr>
        <p:cNvPr id="1" name=""/>
        <p:cNvGrpSpPr/>
        <p:nvPr/>
      </p:nvGrpSpPr>
      <p:grpSpPr>
        <a:xfrm>
          <a:off x="0" y="0"/>
          <a:ext cx="0" cy="0"/>
          <a:chOff x="0" y="0"/>
          <a:chExt cx="0" cy="0"/>
        </a:xfrm>
      </p:grpSpPr>
      <p:sp>
        <p:nvSpPr>
          <p:cNvPr id="2" name="Freeform 2" descr="Rustic Coffeeshop Element."/>
          <p:cNvSpPr/>
          <p:nvPr/>
        </p:nvSpPr>
        <p:spPr>
          <a:xfrm flipV="1">
            <a:off x="15556440" y="8317434"/>
            <a:ext cx="2731560" cy="2663271"/>
          </a:xfrm>
          <a:custGeom>
            <a:avLst/>
            <a:gdLst/>
            <a:ahLst/>
            <a:cxnLst/>
            <a:rect l="l" t="t" r="r" b="b"/>
            <a:pathLst>
              <a:path w="2731560" h="2663271">
                <a:moveTo>
                  <a:pt x="0" y="2663271"/>
                </a:moveTo>
                <a:lnTo>
                  <a:pt x="2731560" y="2663271"/>
                </a:lnTo>
                <a:lnTo>
                  <a:pt x="2731560" y="0"/>
                </a:lnTo>
                <a:lnTo>
                  <a:pt x="0" y="0"/>
                </a:lnTo>
                <a:lnTo>
                  <a:pt x="0" y="2663271"/>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1514655" y="2306832"/>
            <a:ext cx="2443420" cy="3387758"/>
          </a:xfrm>
          <a:custGeom>
            <a:avLst/>
            <a:gdLst/>
            <a:ahLst/>
            <a:cxnLst/>
            <a:rect l="l" t="t" r="r" b="b"/>
            <a:pathLst>
              <a:path w="2443420" h="3387758">
                <a:moveTo>
                  <a:pt x="0" y="0"/>
                </a:moveTo>
                <a:lnTo>
                  <a:pt x="2443420" y="0"/>
                </a:lnTo>
                <a:lnTo>
                  <a:pt x="2443420" y="3387757"/>
                </a:lnTo>
                <a:lnTo>
                  <a:pt x="0" y="33877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4" name="Group 4"/>
          <p:cNvGrpSpPr/>
          <p:nvPr/>
        </p:nvGrpSpPr>
        <p:grpSpPr>
          <a:xfrm>
            <a:off x="1292947" y="435095"/>
            <a:ext cx="2886836" cy="1292725"/>
            <a:chOff x="0" y="0"/>
            <a:chExt cx="760319" cy="340471"/>
          </a:xfrm>
        </p:grpSpPr>
        <p:sp>
          <p:nvSpPr>
            <p:cNvPr id="5" name="Freeform 5"/>
            <p:cNvSpPr/>
            <p:nvPr/>
          </p:nvSpPr>
          <p:spPr>
            <a:xfrm>
              <a:off x="0" y="0"/>
              <a:ext cx="760319" cy="340471"/>
            </a:xfrm>
            <a:custGeom>
              <a:avLst/>
              <a:gdLst/>
              <a:ahLst/>
              <a:cxnLst/>
              <a:rect l="l" t="t" r="r" b="b"/>
              <a:pathLst>
                <a:path w="760319" h="340471">
                  <a:moveTo>
                    <a:pt x="75090" y="0"/>
                  </a:moveTo>
                  <a:lnTo>
                    <a:pt x="685229" y="0"/>
                  </a:lnTo>
                  <a:cubicBezTo>
                    <a:pt x="726700" y="0"/>
                    <a:pt x="760319" y="33619"/>
                    <a:pt x="760319" y="75090"/>
                  </a:cubicBezTo>
                  <a:lnTo>
                    <a:pt x="760319" y="265380"/>
                  </a:lnTo>
                  <a:cubicBezTo>
                    <a:pt x="760319" y="306852"/>
                    <a:pt x="726700" y="340471"/>
                    <a:pt x="685229" y="340471"/>
                  </a:cubicBezTo>
                  <a:lnTo>
                    <a:pt x="75090" y="340471"/>
                  </a:lnTo>
                  <a:cubicBezTo>
                    <a:pt x="33619" y="340471"/>
                    <a:pt x="0" y="306852"/>
                    <a:pt x="0" y="265380"/>
                  </a:cubicBezTo>
                  <a:lnTo>
                    <a:pt x="0" y="75090"/>
                  </a:lnTo>
                  <a:cubicBezTo>
                    <a:pt x="0" y="33619"/>
                    <a:pt x="33619" y="0"/>
                    <a:pt x="75090" y="0"/>
                  </a:cubicBezTo>
                  <a:close/>
                </a:path>
              </a:pathLst>
            </a:custGeom>
            <a:solidFill>
              <a:srgbClr val="000000">
                <a:alpha val="0"/>
              </a:srgbClr>
            </a:solidFill>
            <a:ln w="57150" cap="rnd">
              <a:solidFill>
                <a:srgbClr val="D29C6C"/>
              </a:solidFill>
              <a:prstDash val="solid"/>
              <a:round/>
            </a:ln>
          </p:spPr>
          <p:txBody>
            <a:bodyPr/>
            <a:lstStyle/>
            <a:p>
              <a:endParaRPr lang="en-US"/>
            </a:p>
          </p:txBody>
        </p:sp>
        <p:sp>
          <p:nvSpPr>
            <p:cNvPr id="6" name="TextBox 6"/>
            <p:cNvSpPr txBox="1"/>
            <p:nvPr/>
          </p:nvSpPr>
          <p:spPr>
            <a:xfrm>
              <a:off x="0" y="-57150"/>
              <a:ext cx="760319" cy="397621"/>
            </a:xfrm>
            <a:prstGeom prst="rect">
              <a:avLst/>
            </a:prstGeom>
          </p:spPr>
          <p:txBody>
            <a:bodyPr lIns="50800" tIns="50800" rIns="50800" bIns="50800" rtlCol="0" anchor="ctr"/>
            <a:lstStyle/>
            <a:p>
              <a:pPr algn="ctr">
                <a:lnSpc>
                  <a:spcPts val="3150"/>
                </a:lnSpc>
              </a:pPr>
              <a:r>
                <a:rPr lang="en-US" sz="2100">
                  <a:solidFill>
                    <a:srgbClr val="FFFFFF"/>
                  </a:solidFill>
                  <a:latin typeface="Open Sans"/>
                </a:rPr>
                <a:t>coffee.csv</a:t>
              </a:r>
            </a:p>
          </p:txBody>
        </p:sp>
      </p:grpSp>
      <p:grpSp>
        <p:nvGrpSpPr>
          <p:cNvPr id="7" name="Group 7"/>
          <p:cNvGrpSpPr/>
          <p:nvPr/>
        </p:nvGrpSpPr>
        <p:grpSpPr>
          <a:xfrm>
            <a:off x="4919465" y="442865"/>
            <a:ext cx="2886836" cy="1292725"/>
            <a:chOff x="0" y="0"/>
            <a:chExt cx="760319" cy="340471"/>
          </a:xfrm>
        </p:grpSpPr>
        <p:sp>
          <p:nvSpPr>
            <p:cNvPr id="8" name="Freeform 8"/>
            <p:cNvSpPr/>
            <p:nvPr/>
          </p:nvSpPr>
          <p:spPr>
            <a:xfrm>
              <a:off x="0" y="0"/>
              <a:ext cx="760319" cy="340471"/>
            </a:xfrm>
            <a:custGeom>
              <a:avLst/>
              <a:gdLst/>
              <a:ahLst/>
              <a:cxnLst/>
              <a:rect l="l" t="t" r="r" b="b"/>
              <a:pathLst>
                <a:path w="760319" h="340471">
                  <a:moveTo>
                    <a:pt x="75090" y="0"/>
                  </a:moveTo>
                  <a:lnTo>
                    <a:pt x="685229" y="0"/>
                  </a:lnTo>
                  <a:cubicBezTo>
                    <a:pt x="726700" y="0"/>
                    <a:pt x="760319" y="33619"/>
                    <a:pt x="760319" y="75090"/>
                  </a:cubicBezTo>
                  <a:lnTo>
                    <a:pt x="760319" y="265380"/>
                  </a:lnTo>
                  <a:cubicBezTo>
                    <a:pt x="760319" y="306852"/>
                    <a:pt x="726700" y="340471"/>
                    <a:pt x="685229" y="340471"/>
                  </a:cubicBezTo>
                  <a:lnTo>
                    <a:pt x="75090" y="340471"/>
                  </a:lnTo>
                  <a:cubicBezTo>
                    <a:pt x="33619" y="340471"/>
                    <a:pt x="0" y="306852"/>
                    <a:pt x="0" y="265380"/>
                  </a:cubicBezTo>
                  <a:lnTo>
                    <a:pt x="0" y="75090"/>
                  </a:lnTo>
                  <a:cubicBezTo>
                    <a:pt x="0" y="33619"/>
                    <a:pt x="33619" y="0"/>
                    <a:pt x="75090" y="0"/>
                  </a:cubicBezTo>
                  <a:close/>
                </a:path>
              </a:pathLst>
            </a:custGeom>
            <a:solidFill>
              <a:srgbClr val="000000">
                <a:alpha val="0"/>
              </a:srgbClr>
            </a:solidFill>
            <a:ln w="57150" cap="rnd">
              <a:solidFill>
                <a:srgbClr val="D29C6C"/>
              </a:solidFill>
              <a:prstDash val="solid"/>
              <a:round/>
            </a:ln>
          </p:spPr>
          <p:txBody>
            <a:bodyPr/>
            <a:lstStyle/>
            <a:p>
              <a:endParaRPr lang="en-US"/>
            </a:p>
          </p:txBody>
        </p:sp>
        <p:sp>
          <p:nvSpPr>
            <p:cNvPr id="9" name="TextBox 9"/>
            <p:cNvSpPr txBox="1"/>
            <p:nvPr/>
          </p:nvSpPr>
          <p:spPr>
            <a:xfrm>
              <a:off x="0" y="-57150"/>
              <a:ext cx="760319" cy="397621"/>
            </a:xfrm>
            <a:prstGeom prst="rect">
              <a:avLst/>
            </a:prstGeom>
          </p:spPr>
          <p:txBody>
            <a:bodyPr lIns="50800" tIns="50800" rIns="50800" bIns="50800" rtlCol="0" anchor="ctr"/>
            <a:lstStyle/>
            <a:p>
              <a:pPr algn="ctr">
                <a:lnSpc>
                  <a:spcPts val="3150"/>
                </a:lnSpc>
              </a:pPr>
              <a:r>
                <a:rPr lang="en-US" sz="2100">
                  <a:solidFill>
                    <a:srgbClr val="FFFFFF"/>
                  </a:solidFill>
                  <a:latin typeface="Open Sans"/>
                </a:rPr>
                <a:t>Data_Cleaning.ipynb</a:t>
              </a:r>
            </a:p>
          </p:txBody>
        </p:sp>
      </p:grpSp>
      <p:grpSp>
        <p:nvGrpSpPr>
          <p:cNvPr id="10" name="Group 10"/>
          <p:cNvGrpSpPr/>
          <p:nvPr/>
        </p:nvGrpSpPr>
        <p:grpSpPr>
          <a:xfrm>
            <a:off x="4919465" y="2479969"/>
            <a:ext cx="2886836" cy="1257762"/>
            <a:chOff x="0" y="0"/>
            <a:chExt cx="760319" cy="331263"/>
          </a:xfrm>
        </p:grpSpPr>
        <p:sp>
          <p:nvSpPr>
            <p:cNvPr id="11" name="Freeform 11"/>
            <p:cNvSpPr/>
            <p:nvPr/>
          </p:nvSpPr>
          <p:spPr>
            <a:xfrm>
              <a:off x="0" y="0"/>
              <a:ext cx="760319" cy="331263"/>
            </a:xfrm>
            <a:custGeom>
              <a:avLst/>
              <a:gdLst/>
              <a:ahLst/>
              <a:cxnLst/>
              <a:rect l="l" t="t" r="r" b="b"/>
              <a:pathLst>
                <a:path w="760319" h="331263">
                  <a:moveTo>
                    <a:pt x="75090" y="0"/>
                  </a:moveTo>
                  <a:lnTo>
                    <a:pt x="685229" y="0"/>
                  </a:lnTo>
                  <a:cubicBezTo>
                    <a:pt x="726700" y="0"/>
                    <a:pt x="760319" y="33619"/>
                    <a:pt x="760319" y="75090"/>
                  </a:cubicBezTo>
                  <a:lnTo>
                    <a:pt x="760319" y="256172"/>
                  </a:lnTo>
                  <a:cubicBezTo>
                    <a:pt x="760319" y="297643"/>
                    <a:pt x="726700" y="331263"/>
                    <a:pt x="685229" y="331263"/>
                  </a:cubicBezTo>
                  <a:lnTo>
                    <a:pt x="75090" y="331263"/>
                  </a:lnTo>
                  <a:cubicBezTo>
                    <a:pt x="33619" y="331263"/>
                    <a:pt x="0" y="297643"/>
                    <a:pt x="0" y="256172"/>
                  </a:cubicBezTo>
                  <a:lnTo>
                    <a:pt x="0" y="75090"/>
                  </a:lnTo>
                  <a:cubicBezTo>
                    <a:pt x="0" y="33619"/>
                    <a:pt x="33619" y="0"/>
                    <a:pt x="75090" y="0"/>
                  </a:cubicBezTo>
                  <a:close/>
                </a:path>
              </a:pathLst>
            </a:custGeom>
            <a:solidFill>
              <a:srgbClr val="000000">
                <a:alpha val="0"/>
              </a:srgbClr>
            </a:solidFill>
            <a:ln w="57150" cap="rnd">
              <a:solidFill>
                <a:srgbClr val="D29C6C"/>
              </a:solidFill>
              <a:prstDash val="solid"/>
              <a:round/>
            </a:ln>
          </p:spPr>
          <p:txBody>
            <a:bodyPr/>
            <a:lstStyle/>
            <a:p>
              <a:endParaRPr lang="en-US"/>
            </a:p>
          </p:txBody>
        </p:sp>
        <p:sp>
          <p:nvSpPr>
            <p:cNvPr id="12" name="TextBox 12"/>
            <p:cNvSpPr txBox="1"/>
            <p:nvPr/>
          </p:nvSpPr>
          <p:spPr>
            <a:xfrm>
              <a:off x="0" y="-57150"/>
              <a:ext cx="760319" cy="388413"/>
            </a:xfrm>
            <a:prstGeom prst="rect">
              <a:avLst/>
            </a:prstGeom>
          </p:spPr>
          <p:txBody>
            <a:bodyPr lIns="50800" tIns="50800" rIns="50800" bIns="50800" rtlCol="0" anchor="ctr"/>
            <a:lstStyle/>
            <a:p>
              <a:pPr algn="ctr">
                <a:lnSpc>
                  <a:spcPts val="3150"/>
                </a:lnSpc>
              </a:pPr>
              <a:r>
                <a:rPr lang="en-US" sz="2100">
                  <a:solidFill>
                    <a:srgbClr val="FFFFFF"/>
                  </a:solidFill>
                  <a:latin typeface="Open Sans"/>
                </a:rPr>
                <a:t>new_coffee.csv</a:t>
              </a:r>
            </a:p>
          </p:txBody>
        </p:sp>
      </p:grpSp>
      <p:grpSp>
        <p:nvGrpSpPr>
          <p:cNvPr id="13" name="Group 13"/>
          <p:cNvGrpSpPr/>
          <p:nvPr/>
        </p:nvGrpSpPr>
        <p:grpSpPr>
          <a:xfrm>
            <a:off x="8569092" y="4596250"/>
            <a:ext cx="2886836" cy="1098339"/>
            <a:chOff x="0" y="0"/>
            <a:chExt cx="760319" cy="289274"/>
          </a:xfrm>
        </p:grpSpPr>
        <p:sp>
          <p:nvSpPr>
            <p:cNvPr id="14" name="Freeform 14"/>
            <p:cNvSpPr/>
            <p:nvPr/>
          </p:nvSpPr>
          <p:spPr>
            <a:xfrm>
              <a:off x="0" y="0"/>
              <a:ext cx="760319" cy="289274"/>
            </a:xfrm>
            <a:custGeom>
              <a:avLst/>
              <a:gdLst/>
              <a:ahLst/>
              <a:cxnLst/>
              <a:rect l="l" t="t" r="r" b="b"/>
              <a:pathLst>
                <a:path w="760319" h="289274">
                  <a:moveTo>
                    <a:pt x="75090" y="0"/>
                  </a:moveTo>
                  <a:lnTo>
                    <a:pt x="685229" y="0"/>
                  </a:lnTo>
                  <a:cubicBezTo>
                    <a:pt x="726700" y="0"/>
                    <a:pt x="760319" y="33619"/>
                    <a:pt x="760319" y="75090"/>
                  </a:cubicBezTo>
                  <a:lnTo>
                    <a:pt x="760319" y="214184"/>
                  </a:lnTo>
                  <a:cubicBezTo>
                    <a:pt x="760319" y="255655"/>
                    <a:pt x="726700" y="289274"/>
                    <a:pt x="685229" y="289274"/>
                  </a:cubicBezTo>
                  <a:lnTo>
                    <a:pt x="75090" y="289274"/>
                  </a:lnTo>
                  <a:cubicBezTo>
                    <a:pt x="33619" y="289274"/>
                    <a:pt x="0" y="255655"/>
                    <a:pt x="0" y="214184"/>
                  </a:cubicBezTo>
                  <a:lnTo>
                    <a:pt x="0" y="75090"/>
                  </a:lnTo>
                  <a:cubicBezTo>
                    <a:pt x="0" y="33619"/>
                    <a:pt x="33619" y="0"/>
                    <a:pt x="75090" y="0"/>
                  </a:cubicBezTo>
                  <a:close/>
                </a:path>
              </a:pathLst>
            </a:custGeom>
            <a:solidFill>
              <a:srgbClr val="000000">
                <a:alpha val="0"/>
              </a:srgbClr>
            </a:solidFill>
            <a:ln w="57150" cap="rnd">
              <a:solidFill>
                <a:srgbClr val="D29C6C"/>
              </a:solidFill>
              <a:prstDash val="solid"/>
              <a:round/>
            </a:ln>
          </p:spPr>
          <p:txBody>
            <a:bodyPr/>
            <a:lstStyle/>
            <a:p>
              <a:endParaRPr lang="en-US"/>
            </a:p>
          </p:txBody>
        </p:sp>
        <p:sp>
          <p:nvSpPr>
            <p:cNvPr id="15" name="TextBox 15"/>
            <p:cNvSpPr txBox="1"/>
            <p:nvPr/>
          </p:nvSpPr>
          <p:spPr>
            <a:xfrm>
              <a:off x="0" y="-57150"/>
              <a:ext cx="760319" cy="346424"/>
            </a:xfrm>
            <a:prstGeom prst="rect">
              <a:avLst/>
            </a:prstGeom>
          </p:spPr>
          <p:txBody>
            <a:bodyPr lIns="50800" tIns="50800" rIns="50800" bIns="50800" rtlCol="0" anchor="ctr"/>
            <a:lstStyle/>
            <a:p>
              <a:pPr algn="ctr">
                <a:lnSpc>
                  <a:spcPts val="3150"/>
                </a:lnSpc>
              </a:pPr>
              <a:r>
                <a:rPr lang="en-US" sz="2100">
                  <a:solidFill>
                    <a:srgbClr val="FFFFFF"/>
                  </a:solidFill>
                  <a:latin typeface="Open Sans"/>
                </a:rPr>
                <a:t>Flask</a:t>
              </a:r>
            </a:p>
          </p:txBody>
        </p:sp>
      </p:grpSp>
      <p:grpSp>
        <p:nvGrpSpPr>
          <p:cNvPr id="16" name="Group 16"/>
          <p:cNvGrpSpPr/>
          <p:nvPr/>
        </p:nvGrpSpPr>
        <p:grpSpPr>
          <a:xfrm>
            <a:off x="8564165" y="6690459"/>
            <a:ext cx="2886836" cy="1094499"/>
            <a:chOff x="0" y="0"/>
            <a:chExt cx="760319" cy="288263"/>
          </a:xfrm>
        </p:grpSpPr>
        <p:sp>
          <p:nvSpPr>
            <p:cNvPr id="17" name="Freeform 17"/>
            <p:cNvSpPr/>
            <p:nvPr/>
          </p:nvSpPr>
          <p:spPr>
            <a:xfrm>
              <a:off x="0" y="0"/>
              <a:ext cx="760319" cy="288263"/>
            </a:xfrm>
            <a:custGeom>
              <a:avLst/>
              <a:gdLst/>
              <a:ahLst/>
              <a:cxnLst/>
              <a:rect l="l" t="t" r="r" b="b"/>
              <a:pathLst>
                <a:path w="760319" h="288263">
                  <a:moveTo>
                    <a:pt x="75090" y="0"/>
                  </a:moveTo>
                  <a:lnTo>
                    <a:pt x="685229" y="0"/>
                  </a:lnTo>
                  <a:cubicBezTo>
                    <a:pt x="726700" y="0"/>
                    <a:pt x="760319" y="33619"/>
                    <a:pt x="760319" y="75090"/>
                  </a:cubicBezTo>
                  <a:lnTo>
                    <a:pt x="760319" y="213173"/>
                  </a:lnTo>
                  <a:cubicBezTo>
                    <a:pt x="760319" y="233088"/>
                    <a:pt x="752408" y="252187"/>
                    <a:pt x="738325" y="266270"/>
                  </a:cubicBezTo>
                  <a:cubicBezTo>
                    <a:pt x="724243" y="280352"/>
                    <a:pt x="705144" y="288263"/>
                    <a:pt x="685229" y="288263"/>
                  </a:cubicBezTo>
                  <a:lnTo>
                    <a:pt x="75090" y="288263"/>
                  </a:lnTo>
                  <a:cubicBezTo>
                    <a:pt x="33619" y="288263"/>
                    <a:pt x="0" y="254644"/>
                    <a:pt x="0" y="213173"/>
                  </a:cubicBezTo>
                  <a:lnTo>
                    <a:pt x="0" y="75090"/>
                  </a:lnTo>
                  <a:cubicBezTo>
                    <a:pt x="0" y="33619"/>
                    <a:pt x="33619" y="0"/>
                    <a:pt x="75090" y="0"/>
                  </a:cubicBezTo>
                  <a:close/>
                </a:path>
              </a:pathLst>
            </a:custGeom>
            <a:solidFill>
              <a:srgbClr val="000000">
                <a:alpha val="0"/>
              </a:srgbClr>
            </a:solidFill>
            <a:ln w="57150" cap="rnd">
              <a:solidFill>
                <a:srgbClr val="D29C6C"/>
              </a:solidFill>
              <a:prstDash val="solid"/>
              <a:round/>
            </a:ln>
          </p:spPr>
          <p:txBody>
            <a:bodyPr/>
            <a:lstStyle/>
            <a:p>
              <a:endParaRPr lang="en-US"/>
            </a:p>
          </p:txBody>
        </p:sp>
        <p:sp>
          <p:nvSpPr>
            <p:cNvPr id="18" name="TextBox 18"/>
            <p:cNvSpPr txBox="1"/>
            <p:nvPr/>
          </p:nvSpPr>
          <p:spPr>
            <a:xfrm>
              <a:off x="0" y="-57150"/>
              <a:ext cx="760319" cy="345413"/>
            </a:xfrm>
            <a:prstGeom prst="rect">
              <a:avLst/>
            </a:prstGeom>
          </p:spPr>
          <p:txBody>
            <a:bodyPr lIns="50800" tIns="50800" rIns="50800" bIns="50800" rtlCol="0" anchor="ctr"/>
            <a:lstStyle/>
            <a:p>
              <a:pPr algn="ctr">
                <a:lnSpc>
                  <a:spcPts val="3150"/>
                </a:lnSpc>
              </a:pPr>
              <a:r>
                <a:rPr lang="en-US" sz="2100">
                  <a:solidFill>
                    <a:srgbClr val="FFFFFF"/>
                  </a:solidFill>
                  <a:latin typeface="Open Sans"/>
                </a:rPr>
                <a:t>Machine Learning</a:t>
              </a:r>
            </a:p>
          </p:txBody>
        </p:sp>
      </p:grpSp>
      <p:grpSp>
        <p:nvGrpSpPr>
          <p:cNvPr id="19" name="Group 19"/>
          <p:cNvGrpSpPr/>
          <p:nvPr/>
        </p:nvGrpSpPr>
        <p:grpSpPr>
          <a:xfrm>
            <a:off x="12263730" y="4596250"/>
            <a:ext cx="2886836" cy="1278240"/>
            <a:chOff x="0" y="0"/>
            <a:chExt cx="760319" cy="336656"/>
          </a:xfrm>
        </p:grpSpPr>
        <p:sp>
          <p:nvSpPr>
            <p:cNvPr id="20" name="Freeform 20"/>
            <p:cNvSpPr/>
            <p:nvPr/>
          </p:nvSpPr>
          <p:spPr>
            <a:xfrm>
              <a:off x="0" y="0"/>
              <a:ext cx="760319" cy="336656"/>
            </a:xfrm>
            <a:custGeom>
              <a:avLst/>
              <a:gdLst/>
              <a:ahLst/>
              <a:cxnLst/>
              <a:rect l="l" t="t" r="r" b="b"/>
              <a:pathLst>
                <a:path w="760319" h="336656">
                  <a:moveTo>
                    <a:pt x="75090" y="0"/>
                  </a:moveTo>
                  <a:lnTo>
                    <a:pt x="685229" y="0"/>
                  </a:lnTo>
                  <a:cubicBezTo>
                    <a:pt x="726700" y="0"/>
                    <a:pt x="760319" y="33619"/>
                    <a:pt x="760319" y="75090"/>
                  </a:cubicBezTo>
                  <a:lnTo>
                    <a:pt x="760319" y="261565"/>
                  </a:lnTo>
                  <a:cubicBezTo>
                    <a:pt x="760319" y="303037"/>
                    <a:pt x="726700" y="336656"/>
                    <a:pt x="685229" y="336656"/>
                  </a:cubicBezTo>
                  <a:lnTo>
                    <a:pt x="75090" y="336656"/>
                  </a:lnTo>
                  <a:cubicBezTo>
                    <a:pt x="33619" y="336656"/>
                    <a:pt x="0" y="303037"/>
                    <a:pt x="0" y="261565"/>
                  </a:cubicBezTo>
                  <a:lnTo>
                    <a:pt x="0" y="75090"/>
                  </a:lnTo>
                  <a:cubicBezTo>
                    <a:pt x="0" y="33619"/>
                    <a:pt x="33619" y="0"/>
                    <a:pt x="75090" y="0"/>
                  </a:cubicBezTo>
                  <a:close/>
                </a:path>
              </a:pathLst>
            </a:custGeom>
            <a:solidFill>
              <a:srgbClr val="000000">
                <a:alpha val="0"/>
              </a:srgbClr>
            </a:solidFill>
            <a:ln w="57150" cap="rnd">
              <a:solidFill>
                <a:srgbClr val="D29C6C"/>
              </a:solidFill>
              <a:prstDash val="solid"/>
              <a:round/>
            </a:ln>
          </p:spPr>
          <p:txBody>
            <a:bodyPr/>
            <a:lstStyle/>
            <a:p>
              <a:endParaRPr lang="en-US"/>
            </a:p>
          </p:txBody>
        </p:sp>
        <p:sp>
          <p:nvSpPr>
            <p:cNvPr id="21" name="TextBox 21"/>
            <p:cNvSpPr txBox="1"/>
            <p:nvPr/>
          </p:nvSpPr>
          <p:spPr>
            <a:xfrm>
              <a:off x="0" y="-57150"/>
              <a:ext cx="760319" cy="393806"/>
            </a:xfrm>
            <a:prstGeom prst="rect">
              <a:avLst/>
            </a:prstGeom>
          </p:spPr>
          <p:txBody>
            <a:bodyPr lIns="50800" tIns="50800" rIns="50800" bIns="50800" rtlCol="0" anchor="ctr"/>
            <a:lstStyle/>
            <a:p>
              <a:pPr algn="ctr">
                <a:lnSpc>
                  <a:spcPts val="3150"/>
                </a:lnSpc>
              </a:pPr>
              <a:r>
                <a:rPr lang="en-US" sz="2100">
                  <a:solidFill>
                    <a:srgbClr val="FFFFFF"/>
                  </a:solidFill>
                  <a:latin typeface="Open Sans"/>
                </a:rPr>
                <a:t>Dashboard</a:t>
              </a:r>
            </a:p>
            <a:p>
              <a:pPr algn="ctr">
                <a:lnSpc>
                  <a:spcPts val="3150"/>
                </a:lnSpc>
              </a:pPr>
              <a:r>
                <a:rPr lang="en-US" sz="2100">
                  <a:solidFill>
                    <a:srgbClr val="FFFFFF"/>
                  </a:solidFill>
                  <a:latin typeface="Open Sans"/>
                </a:rPr>
                <a:t>app.py</a:t>
              </a:r>
            </a:p>
          </p:txBody>
        </p:sp>
      </p:grpSp>
      <p:grpSp>
        <p:nvGrpSpPr>
          <p:cNvPr id="22" name="Group 22"/>
          <p:cNvGrpSpPr/>
          <p:nvPr/>
        </p:nvGrpSpPr>
        <p:grpSpPr>
          <a:xfrm>
            <a:off x="4919465" y="4540174"/>
            <a:ext cx="2886836" cy="1094499"/>
            <a:chOff x="0" y="0"/>
            <a:chExt cx="760319" cy="288263"/>
          </a:xfrm>
        </p:grpSpPr>
        <p:sp>
          <p:nvSpPr>
            <p:cNvPr id="23" name="Freeform 23"/>
            <p:cNvSpPr/>
            <p:nvPr/>
          </p:nvSpPr>
          <p:spPr>
            <a:xfrm>
              <a:off x="0" y="0"/>
              <a:ext cx="760319" cy="288263"/>
            </a:xfrm>
            <a:custGeom>
              <a:avLst/>
              <a:gdLst/>
              <a:ahLst/>
              <a:cxnLst/>
              <a:rect l="l" t="t" r="r" b="b"/>
              <a:pathLst>
                <a:path w="760319" h="288263">
                  <a:moveTo>
                    <a:pt x="75090" y="0"/>
                  </a:moveTo>
                  <a:lnTo>
                    <a:pt x="685229" y="0"/>
                  </a:lnTo>
                  <a:cubicBezTo>
                    <a:pt x="726700" y="0"/>
                    <a:pt x="760319" y="33619"/>
                    <a:pt x="760319" y="75090"/>
                  </a:cubicBezTo>
                  <a:lnTo>
                    <a:pt x="760319" y="213173"/>
                  </a:lnTo>
                  <a:cubicBezTo>
                    <a:pt x="760319" y="233088"/>
                    <a:pt x="752408" y="252187"/>
                    <a:pt x="738325" y="266270"/>
                  </a:cubicBezTo>
                  <a:cubicBezTo>
                    <a:pt x="724243" y="280352"/>
                    <a:pt x="705144" y="288263"/>
                    <a:pt x="685229" y="288263"/>
                  </a:cubicBezTo>
                  <a:lnTo>
                    <a:pt x="75090" y="288263"/>
                  </a:lnTo>
                  <a:cubicBezTo>
                    <a:pt x="33619" y="288263"/>
                    <a:pt x="0" y="254644"/>
                    <a:pt x="0" y="213173"/>
                  </a:cubicBezTo>
                  <a:lnTo>
                    <a:pt x="0" y="75090"/>
                  </a:lnTo>
                  <a:cubicBezTo>
                    <a:pt x="0" y="33619"/>
                    <a:pt x="33619" y="0"/>
                    <a:pt x="75090" y="0"/>
                  </a:cubicBezTo>
                  <a:close/>
                </a:path>
              </a:pathLst>
            </a:custGeom>
            <a:solidFill>
              <a:srgbClr val="000000">
                <a:alpha val="0"/>
              </a:srgbClr>
            </a:solidFill>
            <a:ln w="57150" cap="rnd">
              <a:solidFill>
                <a:srgbClr val="D29C6C"/>
              </a:solidFill>
              <a:prstDash val="solid"/>
              <a:round/>
            </a:ln>
          </p:spPr>
          <p:txBody>
            <a:bodyPr/>
            <a:lstStyle/>
            <a:p>
              <a:endParaRPr lang="en-US"/>
            </a:p>
          </p:txBody>
        </p:sp>
        <p:sp>
          <p:nvSpPr>
            <p:cNvPr id="24" name="TextBox 24"/>
            <p:cNvSpPr txBox="1"/>
            <p:nvPr/>
          </p:nvSpPr>
          <p:spPr>
            <a:xfrm>
              <a:off x="0" y="-57150"/>
              <a:ext cx="760319" cy="345413"/>
            </a:xfrm>
            <a:prstGeom prst="rect">
              <a:avLst/>
            </a:prstGeom>
          </p:spPr>
          <p:txBody>
            <a:bodyPr lIns="50800" tIns="50800" rIns="50800" bIns="50800" rtlCol="0" anchor="ctr"/>
            <a:lstStyle/>
            <a:p>
              <a:pPr algn="ctr">
                <a:lnSpc>
                  <a:spcPts val="3150"/>
                </a:lnSpc>
              </a:pPr>
              <a:r>
                <a:rPr lang="en-US" sz="2100">
                  <a:solidFill>
                    <a:srgbClr val="FFFFFF"/>
                  </a:solidFill>
                  <a:latin typeface="Open Sans"/>
                </a:rPr>
                <a:t>SQL Database</a:t>
              </a:r>
            </a:p>
          </p:txBody>
        </p:sp>
      </p:grpSp>
      <p:grpSp>
        <p:nvGrpSpPr>
          <p:cNvPr id="25" name="Group 25"/>
          <p:cNvGrpSpPr/>
          <p:nvPr/>
        </p:nvGrpSpPr>
        <p:grpSpPr>
          <a:xfrm>
            <a:off x="12263730" y="2758801"/>
            <a:ext cx="2886836" cy="1094499"/>
            <a:chOff x="0" y="0"/>
            <a:chExt cx="760319" cy="288263"/>
          </a:xfrm>
        </p:grpSpPr>
        <p:sp>
          <p:nvSpPr>
            <p:cNvPr id="26" name="Freeform 26"/>
            <p:cNvSpPr/>
            <p:nvPr/>
          </p:nvSpPr>
          <p:spPr>
            <a:xfrm>
              <a:off x="0" y="0"/>
              <a:ext cx="760319" cy="288263"/>
            </a:xfrm>
            <a:custGeom>
              <a:avLst/>
              <a:gdLst/>
              <a:ahLst/>
              <a:cxnLst/>
              <a:rect l="l" t="t" r="r" b="b"/>
              <a:pathLst>
                <a:path w="760319" h="288263">
                  <a:moveTo>
                    <a:pt x="75090" y="0"/>
                  </a:moveTo>
                  <a:lnTo>
                    <a:pt x="685229" y="0"/>
                  </a:lnTo>
                  <a:cubicBezTo>
                    <a:pt x="726700" y="0"/>
                    <a:pt x="760319" y="33619"/>
                    <a:pt x="760319" y="75090"/>
                  </a:cubicBezTo>
                  <a:lnTo>
                    <a:pt x="760319" y="213173"/>
                  </a:lnTo>
                  <a:cubicBezTo>
                    <a:pt x="760319" y="233088"/>
                    <a:pt x="752408" y="252187"/>
                    <a:pt x="738325" y="266270"/>
                  </a:cubicBezTo>
                  <a:cubicBezTo>
                    <a:pt x="724243" y="280352"/>
                    <a:pt x="705144" y="288263"/>
                    <a:pt x="685229" y="288263"/>
                  </a:cubicBezTo>
                  <a:lnTo>
                    <a:pt x="75090" y="288263"/>
                  </a:lnTo>
                  <a:cubicBezTo>
                    <a:pt x="33619" y="288263"/>
                    <a:pt x="0" y="254644"/>
                    <a:pt x="0" y="213173"/>
                  </a:cubicBezTo>
                  <a:lnTo>
                    <a:pt x="0" y="75090"/>
                  </a:lnTo>
                  <a:cubicBezTo>
                    <a:pt x="0" y="33619"/>
                    <a:pt x="33619" y="0"/>
                    <a:pt x="75090" y="0"/>
                  </a:cubicBezTo>
                  <a:close/>
                </a:path>
              </a:pathLst>
            </a:custGeom>
            <a:solidFill>
              <a:srgbClr val="000000">
                <a:alpha val="0"/>
              </a:srgbClr>
            </a:solidFill>
            <a:ln w="57150" cap="rnd">
              <a:solidFill>
                <a:srgbClr val="D29C6C"/>
              </a:solidFill>
              <a:prstDash val="solid"/>
              <a:round/>
            </a:ln>
          </p:spPr>
          <p:txBody>
            <a:bodyPr/>
            <a:lstStyle/>
            <a:p>
              <a:endParaRPr lang="en-US"/>
            </a:p>
          </p:txBody>
        </p:sp>
        <p:sp>
          <p:nvSpPr>
            <p:cNvPr id="27" name="TextBox 27"/>
            <p:cNvSpPr txBox="1"/>
            <p:nvPr/>
          </p:nvSpPr>
          <p:spPr>
            <a:xfrm>
              <a:off x="0" y="-57150"/>
              <a:ext cx="760319" cy="345413"/>
            </a:xfrm>
            <a:prstGeom prst="rect">
              <a:avLst/>
            </a:prstGeom>
          </p:spPr>
          <p:txBody>
            <a:bodyPr lIns="50800" tIns="50800" rIns="50800" bIns="50800" rtlCol="0" anchor="ctr"/>
            <a:lstStyle/>
            <a:p>
              <a:pPr algn="ctr">
                <a:lnSpc>
                  <a:spcPts val="3150"/>
                </a:lnSpc>
              </a:pPr>
              <a:r>
                <a:rPr lang="en-US" sz="2100">
                  <a:solidFill>
                    <a:srgbClr val="FFFFFF"/>
                  </a:solidFill>
                  <a:latin typeface="Open Sans"/>
                </a:rPr>
                <a:t>streamlit</a:t>
              </a:r>
            </a:p>
          </p:txBody>
        </p:sp>
      </p:grpSp>
      <p:grpSp>
        <p:nvGrpSpPr>
          <p:cNvPr id="28" name="Group 28"/>
          <p:cNvGrpSpPr/>
          <p:nvPr/>
        </p:nvGrpSpPr>
        <p:grpSpPr>
          <a:xfrm>
            <a:off x="12225630" y="920537"/>
            <a:ext cx="2886836" cy="1094499"/>
            <a:chOff x="0" y="0"/>
            <a:chExt cx="760319" cy="288263"/>
          </a:xfrm>
        </p:grpSpPr>
        <p:sp>
          <p:nvSpPr>
            <p:cNvPr id="29" name="Freeform 29"/>
            <p:cNvSpPr/>
            <p:nvPr/>
          </p:nvSpPr>
          <p:spPr>
            <a:xfrm>
              <a:off x="0" y="0"/>
              <a:ext cx="760319" cy="288263"/>
            </a:xfrm>
            <a:custGeom>
              <a:avLst/>
              <a:gdLst/>
              <a:ahLst/>
              <a:cxnLst/>
              <a:rect l="l" t="t" r="r" b="b"/>
              <a:pathLst>
                <a:path w="760319" h="288263">
                  <a:moveTo>
                    <a:pt x="75090" y="0"/>
                  </a:moveTo>
                  <a:lnTo>
                    <a:pt x="685229" y="0"/>
                  </a:lnTo>
                  <a:cubicBezTo>
                    <a:pt x="726700" y="0"/>
                    <a:pt x="760319" y="33619"/>
                    <a:pt x="760319" y="75090"/>
                  </a:cubicBezTo>
                  <a:lnTo>
                    <a:pt x="760319" y="213173"/>
                  </a:lnTo>
                  <a:cubicBezTo>
                    <a:pt x="760319" y="233088"/>
                    <a:pt x="752408" y="252187"/>
                    <a:pt x="738325" y="266270"/>
                  </a:cubicBezTo>
                  <a:cubicBezTo>
                    <a:pt x="724243" y="280352"/>
                    <a:pt x="705144" y="288263"/>
                    <a:pt x="685229" y="288263"/>
                  </a:cubicBezTo>
                  <a:lnTo>
                    <a:pt x="75090" y="288263"/>
                  </a:lnTo>
                  <a:cubicBezTo>
                    <a:pt x="33619" y="288263"/>
                    <a:pt x="0" y="254644"/>
                    <a:pt x="0" y="213173"/>
                  </a:cubicBezTo>
                  <a:lnTo>
                    <a:pt x="0" y="75090"/>
                  </a:lnTo>
                  <a:cubicBezTo>
                    <a:pt x="0" y="33619"/>
                    <a:pt x="33619" y="0"/>
                    <a:pt x="75090" y="0"/>
                  </a:cubicBezTo>
                  <a:close/>
                </a:path>
              </a:pathLst>
            </a:custGeom>
            <a:solidFill>
              <a:srgbClr val="000000">
                <a:alpha val="0"/>
              </a:srgbClr>
            </a:solidFill>
            <a:ln w="57150" cap="rnd">
              <a:solidFill>
                <a:srgbClr val="D29C6C"/>
              </a:solidFill>
              <a:prstDash val="solid"/>
              <a:round/>
            </a:ln>
          </p:spPr>
          <p:txBody>
            <a:bodyPr/>
            <a:lstStyle/>
            <a:p>
              <a:endParaRPr lang="en-US"/>
            </a:p>
          </p:txBody>
        </p:sp>
        <p:sp>
          <p:nvSpPr>
            <p:cNvPr id="30" name="TextBox 30"/>
            <p:cNvSpPr txBox="1"/>
            <p:nvPr/>
          </p:nvSpPr>
          <p:spPr>
            <a:xfrm>
              <a:off x="0" y="-57150"/>
              <a:ext cx="760319" cy="345413"/>
            </a:xfrm>
            <a:prstGeom prst="rect">
              <a:avLst/>
            </a:prstGeom>
          </p:spPr>
          <p:txBody>
            <a:bodyPr lIns="50800" tIns="50800" rIns="50800" bIns="50800" rtlCol="0" anchor="ctr"/>
            <a:lstStyle/>
            <a:p>
              <a:pPr algn="ctr">
                <a:lnSpc>
                  <a:spcPts val="3150"/>
                </a:lnSpc>
              </a:pPr>
              <a:r>
                <a:rPr lang="en-US" sz="2100">
                  <a:solidFill>
                    <a:srgbClr val="FFFFFF"/>
                  </a:solidFill>
                  <a:latin typeface="Open Sans"/>
                </a:rPr>
                <a:t>config.toml</a:t>
              </a:r>
            </a:p>
          </p:txBody>
        </p:sp>
      </p:grpSp>
      <p:grpSp>
        <p:nvGrpSpPr>
          <p:cNvPr id="31" name="Group 31"/>
          <p:cNvGrpSpPr/>
          <p:nvPr/>
        </p:nvGrpSpPr>
        <p:grpSpPr>
          <a:xfrm>
            <a:off x="12225630" y="6690459"/>
            <a:ext cx="2886836" cy="1094499"/>
            <a:chOff x="0" y="0"/>
            <a:chExt cx="760319" cy="288263"/>
          </a:xfrm>
        </p:grpSpPr>
        <p:sp>
          <p:nvSpPr>
            <p:cNvPr id="32" name="Freeform 32"/>
            <p:cNvSpPr/>
            <p:nvPr/>
          </p:nvSpPr>
          <p:spPr>
            <a:xfrm>
              <a:off x="0" y="0"/>
              <a:ext cx="760319" cy="288263"/>
            </a:xfrm>
            <a:custGeom>
              <a:avLst/>
              <a:gdLst/>
              <a:ahLst/>
              <a:cxnLst/>
              <a:rect l="l" t="t" r="r" b="b"/>
              <a:pathLst>
                <a:path w="760319" h="288263">
                  <a:moveTo>
                    <a:pt x="75090" y="0"/>
                  </a:moveTo>
                  <a:lnTo>
                    <a:pt x="685229" y="0"/>
                  </a:lnTo>
                  <a:cubicBezTo>
                    <a:pt x="726700" y="0"/>
                    <a:pt x="760319" y="33619"/>
                    <a:pt x="760319" y="75090"/>
                  </a:cubicBezTo>
                  <a:lnTo>
                    <a:pt x="760319" y="213173"/>
                  </a:lnTo>
                  <a:cubicBezTo>
                    <a:pt x="760319" y="233088"/>
                    <a:pt x="752408" y="252187"/>
                    <a:pt x="738325" y="266270"/>
                  </a:cubicBezTo>
                  <a:cubicBezTo>
                    <a:pt x="724243" y="280352"/>
                    <a:pt x="705144" y="288263"/>
                    <a:pt x="685229" y="288263"/>
                  </a:cubicBezTo>
                  <a:lnTo>
                    <a:pt x="75090" y="288263"/>
                  </a:lnTo>
                  <a:cubicBezTo>
                    <a:pt x="33619" y="288263"/>
                    <a:pt x="0" y="254644"/>
                    <a:pt x="0" y="213173"/>
                  </a:cubicBezTo>
                  <a:lnTo>
                    <a:pt x="0" y="75090"/>
                  </a:lnTo>
                  <a:cubicBezTo>
                    <a:pt x="0" y="33619"/>
                    <a:pt x="33619" y="0"/>
                    <a:pt x="75090" y="0"/>
                  </a:cubicBezTo>
                  <a:close/>
                </a:path>
              </a:pathLst>
            </a:custGeom>
            <a:solidFill>
              <a:srgbClr val="000000">
                <a:alpha val="0"/>
              </a:srgbClr>
            </a:solidFill>
            <a:ln w="57150" cap="rnd">
              <a:solidFill>
                <a:srgbClr val="D29C6C"/>
              </a:solidFill>
              <a:prstDash val="solid"/>
              <a:round/>
            </a:ln>
          </p:spPr>
          <p:txBody>
            <a:bodyPr/>
            <a:lstStyle/>
            <a:p>
              <a:endParaRPr lang="en-US"/>
            </a:p>
          </p:txBody>
        </p:sp>
        <p:sp>
          <p:nvSpPr>
            <p:cNvPr id="33" name="TextBox 33"/>
            <p:cNvSpPr txBox="1"/>
            <p:nvPr/>
          </p:nvSpPr>
          <p:spPr>
            <a:xfrm>
              <a:off x="0" y="-57150"/>
              <a:ext cx="760319" cy="345413"/>
            </a:xfrm>
            <a:prstGeom prst="rect">
              <a:avLst/>
            </a:prstGeom>
          </p:spPr>
          <p:txBody>
            <a:bodyPr lIns="50800" tIns="50800" rIns="50800" bIns="50800" rtlCol="0" anchor="ctr"/>
            <a:lstStyle/>
            <a:p>
              <a:pPr algn="ctr">
                <a:lnSpc>
                  <a:spcPts val="3150"/>
                </a:lnSpc>
              </a:pPr>
              <a:r>
                <a:rPr lang="en-US" sz="2100">
                  <a:solidFill>
                    <a:srgbClr val="FFFFFF"/>
                  </a:solidFill>
                  <a:latin typeface="Open Sans"/>
                </a:rPr>
                <a:t>scaler.joblib</a:t>
              </a:r>
            </a:p>
          </p:txBody>
        </p:sp>
      </p:grpSp>
      <p:grpSp>
        <p:nvGrpSpPr>
          <p:cNvPr id="34" name="Group 34"/>
          <p:cNvGrpSpPr/>
          <p:nvPr/>
        </p:nvGrpSpPr>
        <p:grpSpPr>
          <a:xfrm>
            <a:off x="12225630" y="8528723"/>
            <a:ext cx="2886836" cy="1064951"/>
            <a:chOff x="0" y="0"/>
            <a:chExt cx="760319" cy="280481"/>
          </a:xfrm>
        </p:grpSpPr>
        <p:sp>
          <p:nvSpPr>
            <p:cNvPr id="35" name="Freeform 35"/>
            <p:cNvSpPr/>
            <p:nvPr/>
          </p:nvSpPr>
          <p:spPr>
            <a:xfrm>
              <a:off x="0" y="0"/>
              <a:ext cx="760319" cy="280481"/>
            </a:xfrm>
            <a:custGeom>
              <a:avLst/>
              <a:gdLst/>
              <a:ahLst/>
              <a:cxnLst/>
              <a:rect l="l" t="t" r="r" b="b"/>
              <a:pathLst>
                <a:path w="760319" h="280481">
                  <a:moveTo>
                    <a:pt x="75090" y="0"/>
                  </a:moveTo>
                  <a:lnTo>
                    <a:pt x="685229" y="0"/>
                  </a:lnTo>
                  <a:cubicBezTo>
                    <a:pt x="726700" y="0"/>
                    <a:pt x="760319" y="33619"/>
                    <a:pt x="760319" y="75090"/>
                  </a:cubicBezTo>
                  <a:lnTo>
                    <a:pt x="760319" y="205391"/>
                  </a:lnTo>
                  <a:cubicBezTo>
                    <a:pt x="760319" y="246862"/>
                    <a:pt x="726700" y="280481"/>
                    <a:pt x="685229" y="280481"/>
                  </a:cubicBezTo>
                  <a:lnTo>
                    <a:pt x="75090" y="280481"/>
                  </a:lnTo>
                  <a:cubicBezTo>
                    <a:pt x="33619" y="280481"/>
                    <a:pt x="0" y="246862"/>
                    <a:pt x="0" y="205391"/>
                  </a:cubicBezTo>
                  <a:lnTo>
                    <a:pt x="0" y="75090"/>
                  </a:lnTo>
                  <a:cubicBezTo>
                    <a:pt x="0" y="33619"/>
                    <a:pt x="33619" y="0"/>
                    <a:pt x="75090" y="0"/>
                  </a:cubicBezTo>
                  <a:close/>
                </a:path>
              </a:pathLst>
            </a:custGeom>
            <a:solidFill>
              <a:srgbClr val="000000">
                <a:alpha val="0"/>
              </a:srgbClr>
            </a:solidFill>
            <a:ln w="57150" cap="rnd">
              <a:solidFill>
                <a:srgbClr val="D29C6C"/>
              </a:solidFill>
              <a:prstDash val="solid"/>
              <a:round/>
            </a:ln>
          </p:spPr>
          <p:txBody>
            <a:bodyPr/>
            <a:lstStyle/>
            <a:p>
              <a:endParaRPr lang="en-US"/>
            </a:p>
          </p:txBody>
        </p:sp>
        <p:sp>
          <p:nvSpPr>
            <p:cNvPr id="36" name="TextBox 36"/>
            <p:cNvSpPr txBox="1"/>
            <p:nvPr/>
          </p:nvSpPr>
          <p:spPr>
            <a:xfrm>
              <a:off x="0" y="-57150"/>
              <a:ext cx="760319" cy="337631"/>
            </a:xfrm>
            <a:prstGeom prst="rect">
              <a:avLst/>
            </a:prstGeom>
          </p:spPr>
          <p:txBody>
            <a:bodyPr lIns="50800" tIns="50800" rIns="50800" bIns="50800" rtlCol="0" anchor="ctr"/>
            <a:lstStyle/>
            <a:p>
              <a:pPr algn="ctr">
                <a:lnSpc>
                  <a:spcPts val="3150"/>
                </a:lnSpc>
              </a:pPr>
              <a:r>
                <a:rPr lang="en-US" sz="2100">
                  <a:solidFill>
                    <a:srgbClr val="FFFFFF"/>
                  </a:solidFill>
                  <a:latin typeface="Open Sans"/>
                </a:rPr>
                <a:t>pca_model.joblib</a:t>
              </a:r>
            </a:p>
          </p:txBody>
        </p:sp>
      </p:grpSp>
      <p:pic>
        <p:nvPicPr>
          <p:cNvPr id="37" name="Picture 37"/>
          <p:cNvPicPr>
            <a:picLocks noChangeAspect="1"/>
          </p:cNvPicPr>
          <p:nvPr/>
        </p:nvPicPr>
        <p:blipFill>
          <a:blip r:embed="rId7"/>
          <a:srcRect/>
          <a:stretch>
            <a:fillRect/>
          </a:stretch>
        </p:blipFill>
        <p:spPr>
          <a:xfrm rot="2194965">
            <a:off x="4281258" y="822483"/>
            <a:ext cx="536733" cy="517947"/>
          </a:xfrm>
          <a:prstGeom prst="rect">
            <a:avLst/>
          </a:prstGeom>
        </p:spPr>
      </p:pic>
      <p:sp>
        <p:nvSpPr>
          <p:cNvPr id="38" name="TextBox 38"/>
          <p:cNvSpPr txBox="1"/>
          <p:nvPr/>
        </p:nvSpPr>
        <p:spPr>
          <a:xfrm>
            <a:off x="1028700" y="8213583"/>
            <a:ext cx="15245652" cy="1236345"/>
          </a:xfrm>
          <a:prstGeom prst="rect">
            <a:avLst/>
          </a:prstGeom>
        </p:spPr>
        <p:txBody>
          <a:bodyPr lIns="0" tIns="0" rIns="0" bIns="0" rtlCol="0" anchor="t">
            <a:spAutoFit/>
          </a:bodyPr>
          <a:lstStyle/>
          <a:p>
            <a:pPr marL="0" lvl="0" indent="0" algn="just">
              <a:lnSpc>
                <a:spcPts val="10080"/>
              </a:lnSpc>
              <a:spcBef>
                <a:spcPct val="0"/>
              </a:spcBef>
            </a:pPr>
            <a:r>
              <a:rPr lang="en-US" sz="7200" u="none">
                <a:solidFill>
                  <a:srgbClr val="FFFFFF"/>
                </a:solidFill>
                <a:latin typeface="Jorick"/>
              </a:rPr>
              <a:t>ERD</a:t>
            </a:r>
          </a:p>
        </p:txBody>
      </p:sp>
      <p:pic>
        <p:nvPicPr>
          <p:cNvPr id="39" name="Picture 39"/>
          <p:cNvPicPr>
            <a:picLocks noChangeAspect="1"/>
          </p:cNvPicPr>
          <p:nvPr/>
        </p:nvPicPr>
        <p:blipFill>
          <a:blip r:embed="rId7"/>
          <a:srcRect/>
          <a:stretch>
            <a:fillRect/>
          </a:stretch>
        </p:blipFill>
        <p:spPr>
          <a:xfrm rot="7820003">
            <a:off x="6012670" y="1848806"/>
            <a:ext cx="536733" cy="517947"/>
          </a:xfrm>
          <a:prstGeom prst="rect">
            <a:avLst/>
          </a:prstGeom>
        </p:spPr>
      </p:pic>
      <p:pic>
        <p:nvPicPr>
          <p:cNvPr id="40" name="Picture 40"/>
          <p:cNvPicPr>
            <a:picLocks noChangeAspect="1"/>
          </p:cNvPicPr>
          <p:nvPr/>
        </p:nvPicPr>
        <p:blipFill>
          <a:blip r:embed="rId7"/>
          <a:srcRect/>
          <a:stretch>
            <a:fillRect/>
          </a:stretch>
        </p:blipFill>
        <p:spPr>
          <a:xfrm rot="7820003">
            <a:off x="6094517" y="3850948"/>
            <a:ext cx="536733" cy="517947"/>
          </a:xfrm>
          <a:prstGeom prst="rect">
            <a:avLst/>
          </a:prstGeom>
        </p:spPr>
      </p:pic>
      <p:pic>
        <p:nvPicPr>
          <p:cNvPr id="41" name="Picture 41"/>
          <p:cNvPicPr>
            <a:picLocks noChangeAspect="1"/>
          </p:cNvPicPr>
          <p:nvPr/>
        </p:nvPicPr>
        <p:blipFill>
          <a:blip r:embed="rId7"/>
          <a:srcRect/>
          <a:stretch>
            <a:fillRect/>
          </a:stretch>
        </p:blipFill>
        <p:spPr>
          <a:xfrm rot="1924079">
            <a:off x="7930884" y="4849861"/>
            <a:ext cx="536733" cy="517947"/>
          </a:xfrm>
          <a:prstGeom prst="rect">
            <a:avLst/>
          </a:prstGeom>
        </p:spPr>
      </p:pic>
      <p:pic>
        <p:nvPicPr>
          <p:cNvPr id="42" name="Picture 42"/>
          <p:cNvPicPr>
            <a:picLocks noChangeAspect="1"/>
          </p:cNvPicPr>
          <p:nvPr/>
        </p:nvPicPr>
        <p:blipFill>
          <a:blip r:embed="rId7"/>
          <a:srcRect/>
          <a:stretch>
            <a:fillRect/>
          </a:stretch>
        </p:blipFill>
        <p:spPr>
          <a:xfrm rot="2153291">
            <a:off x="11568982" y="6978735"/>
            <a:ext cx="536733" cy="517947"/>
          </a:xfrm>
          <a:prstGeom prst="rect">
            <a:avLst/>
          </a:prstGeom>
        </p:spPr>
      </p:pic>
      <p:pic>
        <p:nvPicPr>
          <p:cNvPr id="43" name="Picture 43"/>
          <p:cNvPicPr>
            <a:picLocks noChangeAspect="1"/>
          </p:cNvPicPr>
          <p:nvPr/>
        </p:nvPicPr>
        <p:blipFill>
          <a:blip r:embed="rId7"/>
          <a:srcRect/>
          <a:stretch>
            <a:fillRect/>
          </a:stretch>
        </p:blipFill>
        <p:spPr>
          <a:xfrm rot="7820003">
            <a:off x="9739217" y="5931631"/>
            <a:ext cx="536733" cy="517947"/>
          </a:xfrm>
          <a:prstGeom prst="rect">
            <a:avLst/>
          </a:prstGeom>
        </p:spPr>
      </p:pic>
      <p:pic>
        <p:nvPicPr>
          <p:cNvPr id="44" name="Picture 44"/>
          <p:cNvPicPr>
            <a:picLocks noChangeAspect="1"/>
          </p:cNvPicPr>
          <p:nvPr/>
        </p:nvPicPr>
        <p:blipFill>
          <a:blip r:embed="rId7"/>
          <a:srcRect/>
          <a:stretch>
            <a:fillRect/>
          </a:stretch>
        </p:blipFill>
        <p:spPr>
          <a:xfrm rot="1924079">
            <a:off x="11592350" y="4884526"/>
            <a:ext cx="536733" cy="517947"/>
          </a:xfrm>
          <a:prstGeom prst="rect">
            <a:avLst/>
          </a:prstGeom>
        </p:spPr>
      </p:pic>
      <p:sp>
        <p:nvSpPr>
          <p:cNvPr id="45" name="AutoShape 45"/>
          <p:cNvSpPr/>
          <p:nvPr/>
        </p:nvSpPr>
        <p:spPr>
          <a:xfrm flipH="1" flipV="1">
            <a:off x="12614887" y="7784958"/>
            <a:ext cx="0" cy="743765"/>
          </a:xfrm>
          <a:prstGeom prst="line">
            <a:avLst/>
          </a:prstGeom>
          <a:ln w="38100" cap="flat">
            <a:solidFill>
              <a:srgbClr val="FFFFFF"/>
            </a:solidFill>
            <a:prstDash val="sysDot"/>
            <a:headEnd type="none" w="sm" len="sm"/>
            <a:tailEnd type="none" w="sm" len="sm"/>
          </a:ln>
        </p:spPr>
        <p:txBody>
          <a:bodyPr/>
          <a:lstStyle/>
          <a:p>
            <a:endParaRPr lang="en-US"/>
          </a:p>
        </p:txBody>
      </p:sp>
      <p:sp>
        <p:nvSpPr>
          <p:cNvPr id="46" name="AutoShape 46"/>
          <p:cNvSpPr/>
          <p:nvPr/>
        </p:nvSpPr>
        <p:spPr>
          <a:xfrm flipH="1" flipV="1">
            <a:off x="14762509" y="7784958"/>
            <a:ext cx="0" cy="743765"/>
          </a:xfrm>
          <a:prstGeom prst="line">
            <a:avLst/>
          </a:prstGeom>
          <a:ln w="38100" cap="flat">
            <a:solidFill>
              <a:srgbClr val="FFFFFF"/>
            </a:solidFill>
            <a:prstDash val="sysDot"/>
            <a:headEnd type="none" w="sm" len="sm"/>
            <a:tailEnd type="none" w="sm" len="sm"/>
          </a:ln>
        </p:spPr>
        <p:txBody>
          <a:bodyPr/>
          <a:lstStyle/>
          <a:p>
            <a:endParaRPr lang="en-US"/>
          </a:p>
        </p:txBody>
      </p:sp>
      <p:pic>
        <p:nvPicPr>
          <p:cNvPr id="47" name="Picture 47"/>
          <p:cNvPicPr>
            <a:picLocks noChangeAspect="1"/>
          </p:cNvPicPr>
          <p:nvPr/>
        </p:nvPicPr>
        <p:blipFill>
          <a:blip r:embed="rId7"/>
          <a:srcRect/>
          <a:stretch>
            <a:fillRect/>
          </a:stretch>
        </p:blipFill>
        <p:spPr>
          <a:xfrm rot="-2926850">
            <a:off x="13400682" y="6058973"/>
            <a:ext cx="536733" cy="517947"/>
          </a:xfrm>
          <a:prstGeom prst="rect">
            <a:avLst/>
          </a:prstGeom>
        </p:spPr>
      </p:pic>
      <p:pic>
        <p:nvPicPr>
          <p:cNvPr id="48" name="Picture 48"/>
          <p:cNvPicPr>
            <a:picLocks noChangeAspect="1"/>
          </p:cNvPicPr>
          <p:nvPr/>
        </p:nvPicPr>
        <p:blipFill>
          <a:blip r:embed="rId7"/>
          <a:srcRect/>
          <a:stretch>
            <a:fillRect/>
          </a:stretch>
        </p:blipFill>
        <p:spPr>
          <a:xfrm rot="8022982">
            <a:off x="13438782" y="3964765"/>
            <a:ext cx="536733" cy="517947"/>
          </a:xfrm>
          <a:prstGeom prst="rect">
            <a:avLst/>
          </a:prstGeom>
        </p:spPr>
      </p:pic>
      <p:sp>
        <p:nvSpPr>
          <p:cNvPr id="49" name="AutoShape 49"/>
          <p:cNvSpPr/>
          <p:nvPr/>
        </p:nvSpPr>
        <p:spPr>
          <a:xfrm flipH="1" flipV="1">
            <a:off x="12595837" y="2015036"/>
            <a:ext cx="0" cy="743765"/>
          </a:xfrm>
          <a:prstGeom prst="line">
            <a:avLst/>
          </a:prstGeom>
          <a:ln w="38100" cap="flat">
            <a:solidFill>
              <a:srgbClr val="FFFFFF"/>
            </a:solidFill>
            <a:prstDash val="sysDot"/>
            <a:headEnd type="none" w="sm" len="sm"/>
            <a:tailEnd type="none" w="sm" len="sm"/>
          </a:ln>
        </p:spPr>
        <p:txBody>
          <a:bodyPr/>
          <a:lstStyle/>
          <a:p>
            <a:endParaRPr lang="en-US"/>
          </a:p>
        </p:txBody>
      </p:sp>
      <p:sp>
        <p:nvSpPr>
          <p:cNvPr id="50" name="AutoShape 50"/>
          <p:cNvSpPr/>
          <p:nvPr/>
        </p:nvSpPr>
        <p:spPr>
          <a:xfrm flipH="1" flipV="1">
            <a:off x="14743459" y="2015036"/>
            <a:ext cx="0" cy="743765"/>
          </a:xfrm>
          <a:prstGeom prst="line">
            <a:avLst/>
          </a:prstGeom>
          <a:ln w="38100" cap="flat">
            <a:solidFill>
              <a:srgbClr val="FFFFFF"/>
            </a:solidFill>
            <a:prstDash val="sysDot"/>
            <a:headEnd type="none" w="sm" len="sm"/>
            <a:tailEnd type="none" w="sm" len="sm"/>
          </a:ln>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71001"/>
        </a:solidFill>
        <a:effectLst/>
      </p:bgPr>
    </p:bg>
    <p:spTree>
      <p:nvGrpSpPr>
        <p:cNvPr id="1" name=""/>
        <p:cNvGrpSpPr/>
        <p:nvPr/>
      </p:nvGrpSpPr>
      <p:grpSpPr>
        <a:xfrm>
          <a:off x="0" y="0"/>
          <a:ext cx="0" cy="0"/>
          <a:chOff x="0" y="0"/>
          <a:chExt cx="0" cy="0"/>
        </a:xfrm>
      </p:grpSpPr>
      <p:sp>
        <p:nvSpPr>
          <p:cNvPr id="2" name="Freeform 2"/>
          <p:cNvSpPr/>
          <p:nvPr/>
        </p:nvSpPr>
        <p:spPr>
          <a:xfrm flipH="1">
            <a:off x="15632084" y="-1358418"/>
            <a:ext cx="2655916" cy="4114800"/>
          </a:xfrm>
          <a:custGeom>
            <a:avLst/>
            <a:gdLst/>
            <a:ahLst/>
            <a:cxnLst/>
            <a:rect l="l" t="t" r="r" b="b"/>
            <a:pathLst>
              <a:path w="2655916" h="4114800">
                <a:moveTo>
                  <a:pt x="2655916" y="0"/>
                </a:moveTo>
                <a:lnTo>
                  <a:pt x="0" y="0"/>
                </a:lnTo>
                <a:lnTo>
                  <a:pt x="0" y="4114800"/>
                </a:lnTo>
                <a:lnTo>
                  <a:pt x="2655916" y="4114800"/>
                </a:lnTo>
                <a:lnTo>
                  <a:pt x="265591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a:off x="4612930" y="-632653"/>
            <a:ext cx="2731560" cy="2663271"/>
          </a:xfrm>
          <a:custGeom>
            <a:avLst/>
            <a:gdLst/>
            <a:ahLst/>
            <a:cxnLst/>
            <a:rect l="l" t="t" r="r" b="b"/>
            <a:pathLst>
              <a:path w="2731560" h="2663271">
                <a:moveTo>
                  <a:pt x="2731560" y="0"/>
                </a:moveTo>
                <a:lnTo>
                  <a:pt x="0" y="0"/>
                </a:lnTo>
                <a:lnTo>
                  <a:pt x="0" y="2663271"/>
                </a:lnTo>
                <a:lnTo>
                  <a:pt x="2731560" y="2663271"/>
                </a:lnTo>
                <a:lnTo>
                  <a:pt x="273156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flipV="1">
            <a:off x="11626224" y="8251640"/>
            <a:ext cx="2731560" cy="2663271"/>
          </a:xfrm>
          <a:custGeom>
            <a:avLst/>
            <a:gdLst/>
            <a:ahLst/>
            <a:cxnLst/>
            <a:rect l="l" t="t" r="r" b="b"/>
            <a:pathLst>
              <a:path w="2731560" h="2663271">
                <a:moveTo>
                  <a:pt x="0" y="2663270"/>
                </a:moveTo>
                <a:lnTo>
                  <a:pt x="2731560" y="2663270"/>
                </a:lnTo>
                <a:lnTo>
                  <a:pt x="2731560" y="0"/>
                </a:lnTo>
                <a:lnTo>
                  <a:pt x="0" y="0"/>
                </a:lnTo>
                <a:lnTo>
                  <a:pt x="0" y="266327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1724795" y="4419600"/>
            <a:ext cx="14086645" cy="1295399"/>
          </a:xfrm>
          <a:prstGeom prst="rect">
            <a:avLst/>
          </a:prstGeom>
        </p:spPr>
        <p:txBody>
          <a:bodyPr lIns="0" tIns="0" rIns="0" bIns="0" rtlCol="0" anchor="t">
            <a:spAutoFit/>
          </a:bodyPr>
          <a:lstStyle/>
          <a:p>
            <a:pPr>
              <a:lnSpc>
                <a:spcPts val="10500"/>
              </a:lnSpc>
              <a:spcBef>
                <a:spcPct val="0"/>
              </a:spcBef>
            </a:pPr>
            <a:r>
              <a:rPr lang="en-US" sz="7500">
                <a:solidFill>
                  <a:srgbClr val="FFFFFF"/>
                </a:solidFill>
                <a:latin typeface="Jorick"/>
              </a:rPr>
              <a:t>BUILDING THE RECOMMENDER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71001"/>
        </a:solidFill>
        <a:effectLst/>
      </p:bgPr>
    </p:bg>
    <p:spTree>
      <p:nvGrpSpPr>
        <p:cNvPr id="1" name=""/>
        <p:cNvGrpSpPr/>
        <p:nvPr/>
      </p:nvGrpSpPr>
      <p:grpSpPr>
        <a:xfrm>
          <a:off x="0" y="0"/>
          <a:ext cx="0" cy="0"/>
          <a:chOff x="0" y="0"/>
          <a:chExt cx="0" cy="0"/>
        </a:xfrm>
      </p:grpSpPr>
      <p:sp>
        <p:nvSpPr>
          <p:cNvPr id="2" name="Freeform 2"/>
          <p:cNvSpPr/>
          <p:nvPr/>
        </p:nvSpPr>
        <p:spPr>
          <a:xfrm>
            <a:off x="1660898" y="2122630"/>
            <a:ext cx="15337476" cy="7221395"/>
          </a:xfrm>
          <a:custGeom>
            <a:avLst/>
            <a:gdLst/>
            <a:ahLst/>
            <a:cxnLst/>
            <a:rect l="l" t="t" r="r" b="b"/>
            <a:pathLst>
              <a:path w="15337476" h="7221395">
                <a:moveTo>
                  <a:pt x="0" y="0"/>
                </a:moveTo>
                <a:lnTo>
                  <a:pt x="15337476" y="0"/>
                </a:lnTo>
                <a:lnTo>
                  <a:pt x="15337476" y="7221395"/>
                </a:lnTo>
                <a:lnTo>
                  <a:pt x="0" y="7221395"/>
                </a:lnTo>
                <a:lnTo>
                  <a:pt x="0" y="0"/>
                </a:lnTo>
                <a:close/>
              </a:path>
            </a:pathLst>
          </a:custGeom>
          <a:blipFill>
            <a:blip r:embed="rId3"/>
            <a:stretch>
              <a:fillRect/>
            </a:stretch>
          </a:blipFill>
        </p:spPr>
        <p:txBody>
          <a:bodyPr/>
          <a:lstStyle/>
          <a:p>
            <a:endParaRPr lang="en-US"/>
          </a:p>
        </p:txBody>
      </p:sp>
      <p:sp>
        <p:nvSpPr>
          <p:cNvPr id="3" name="TextBox 3"/>
          <p:cNvSpPr txBox="1"/>
          <p:nvPr/>
        </p:nvSpPr>
        <p:spPr>
          <a:xfrm>
            <a:off x="2730426" y="510741"/>
            <a:ext cx="12827148" cy="1390650"/>
          </a:xfrm>
          <a:prstGeom prst="rect">
            <a:avLst/>
          </a:prstGeom>
        </p:spPr>
        <p:txBody>
          <a:bodyPr lIns="0" tIns="0" rIns="0" bIns="0" rtlCol="0" anchor="t">
            <a:spAutoFit/>
          </a:bodyPr>
          <a:lstStyle/>
          <a:p>
            <a:pPr marL="0" lvl="0" indent="0" algn="ctr">
              <a:lnSpc>
                <a:spcPts val="10800"/>
              </a:lnSpc>
            </a:pPr>
            <a:r>
              <a:rPr lang="en-US" sz="9000">
                <a:solidFill>
                  <a:srgbClr val="D29C6C"/>
                </a:solidFill>
                <a:latin typeface="Jorick"/>
              </a:rPr>
              <a:t>Original Setup</a:t>
            </a:r>
          </a:p>
        </p:txBody>
      </p:sp>
      <p:sp>
        <p:nvSpPr>
          <p:cNvPr id="4" name="Freeform 4"/>
          <p:cNvSpPr/>
          <p:nvPr/>
        </p:nvSpPr>
        <p:spPr>
          <a:xfrm flipH="1">
            <a:off x="15238935" y="-1028700"/>
            <a:ext cx="2655916" cy="4114800"/>
          </a:xfrm>
          <a:custGeom>
            <a:avLst/>
            <a:gdLst/>
            <a:ahLst/>
            <a:cxnLst/>
            <a:rect l="l" t="t" r="r" b="b"/>
            <a:pathLst>
              <a:path w="2655916" h="4114800">
                <a:moveTo>
                  <a:pt x="2655916" y="0"/>
                </a:moveTo>
                <a:lnTo>
                  <a:pt x="0" y="0"/>
                </a:lnTo>
                <a:lnTo>
                  <a:pt x="0" y="4114800"/>
                </a:lnTo>
                <a:lnTo>
                  <a:pt x="2655916" y="4114800"/>
                </a:lnTo>
                <a:lnTo>
                  <a:pt x="2655916"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5317735" flipH="1">
            <a:off x="-616123" y="8012390"/>
            <a:ext cx="2731560" cy="2663271"/>
          </a:xfrm>
          <a:custGeom>
            <a:avLst/>
            <a:gdLst/>
            <a:ahLst/>
            <a:cxnLst/>
            <a:rect l="l" t="t" r="r" b="b"/>
            <a:pathLst>
              <a:path w="2731560" h="2663271">
                <a:moveTo>
                  <a:pt x="2731560" y="0"/>
                </a:moveTo>
                <a:lnTo>
                  <a:pt x="0" y="0"/>
                </a:lnTo>
                <a:lnTo>
                  <a:pt x="0" y="2663270"/>
                </a:lnTo>
                <a:lnTo>
                  <a:pt x="2731560" y="2663270"/>
                </a:lnTo>
                <a:lnTo>
                  <a:pt x="273156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71001"/>
        </a:solidFill>
        <a:effectLst/>
      </p:bgPr>
    </p:bg>
    <p:spTree>
      <p:nvGrpSpPr>
        <p:cNvPr id="1" name=""/>
        <p:cNvGrpSpPr/>
        <p:nvPr/>
      </p:nvGrpSpPr>
      <p:grpSpPr>
        <a:xfrm>
          <a:off x="0" y="0"/>
          <a:ext cx="0" cy="0"/>
          <a:chOff x="0" y="0"/>
          <a:chExt cx="0" cy="0"/>
        </a:xfrm>
      </p:grpSpPr>
      <p:sp>
        <p:nvSpPr>
          <p:cNvPr id="2" name="Freeform 2" descr="Rustic Coffeeshop Element."/>
          <p:cNvSpPr/>
          <p:nvPr/>
        </p:nvSpPr>
        <p:spPr>
          <a:xfrm flipH="1">
            <a:off x="15238935" y="-1028700"/>
            <a:ext cx="2655916" cy="4114800"/>
          </a:xfrm>
          <a:custGeom>
            <a:avLst/>
            <a:gdLst/>
            <a:ahLst/>
            <a:cxnLst/>
            <a:rect l="l" t="t" r="r" b="b"/>
            <a:pathLst>
              <a:path w="2655916" h="4114800">
                <a:moveTo>
                  <a:pt x="2655916" y="0"/>
                </a:moveTo>
                <a:lnTo>
                  <a:pt x="0" y="0"/>
                </a:lnTo>
                <a:lnTo>
                  <a:pt x="0" y="4114800"/>
                </a:lnTo>
                <a:lnTo>
                  <a:pt x="2655916" y="4114800"/>
                </a:lnTo>
                <a:lnTo>
                  <a:pt x="265591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descr="Rustic Coffeeshop Element."/>
          <p:cNvSpPr/>
          <p:nvPr/>
        </p:nvSpPr>
        <p:spPr>
          <a:xfrm rot="130976" flipH="1">
            <a:off x="202131" y="8067662"/>
            <a:ext cx="2731560" cy="2663271"/>
          </a:xfrm>
          <a:custGeom>
            <a:avLst/>
            <a:gdLst/>
            <a:ahLst/>
            <a:cxnLst/>
            <a:rect l="l" t="t" r="r" b="b"/>
            <a:pathLst>
              <a:path w="2731560" h="2663271">
                <a:moveTo>
                  <a:pt x="2731560" y="0"/>
                </a:moveTo>
                <a:lnTo>
                  <a:pt x="0" y="0"/>
                </a:lnTo>
                <a:lnTo>
                  <a:pt x="0" y="2663271"/>
                </a:lnTo>
                <a:lnTo>
                  <a:pt x="2731560" y="2663271"/>
                </a:lnTo>
                <a:lnTo>
                  <a:pt x="273156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AutoShape 4"/>
          <p:cNvSpPr/>
          <p:nvPr/>
        </p:nvSpPr>
        <p:spPr>
          <a:xfrm rot="5400000">
            <a:off x="947290" y="6860683"/>
            <a:ext cx="6843109" cy="0"/>
          </a:xfrm>
          <a:prstGeom prst="line">
            <a:avLst/>
          </a:prstGeom>
          <a:ln w="9525" cap="rnd">
            <a:solidFill>
              <a:srgbClr val="FEC593"/>
            </a:solidFill>
            <a:prstDash val="solid"/>
            <a:headEnd type="none" w="sm" len="sm"/>
            <a:tailEnd type="none" w="sm" len="sm"/>
          </a:ln>
        </p:spPr>
        <p:txBody>
          <a:bodyPr/>
          <a:lstStyle/>
          <a:p>
            <a:endParaRPr lang="en-US"/>
          </a:p>
        </p:txBody>
      </p:sp>
      <p:sp>
        <p:nvSpPr>
          <p:cNvPr id="5" name="AutoShape 5"/>
          <p:cNvSpPr/>
          <p:nvPr/>
        </p:nvSpPr>
        <p:spPr>
          <a:xfrm>
            <a:off x="0" y="3443891"/>
            <a:ext cx="18246628" cy="0"/>
          </a:xfrm>
          <a:prstGeom prst="line">
            <a:avLst/>
          </a:prstGeom>
          <a:ln w="9525" cap="rnd">
            <a:solidFill>
              <a:srgbClr val="FEC593"/>
            </a:solidFill>
            <a:prstDash val="solid"/>
            <a:headEnd type="none" w="sm" len="sm"/>
            <a:tailEnd type="none" w="sm" len="sm"/>
          </a:ln>
        </p:spPr>
        <p:txBody>
          <a:bodyPr/>
          <a:lstStyle/>
          <a:p>
            <a:endParaRPr lang="en-US"/>
          </a:p>
        </p:txBody>
      </p:sp>
      <p:sp>
        <p:nvSpPr>
          <p:cNvPr id="6" name="AutoShape 6"/>
          <p:cNvSpPr/>
          <p:nvPr/>
        </p:nvSpPr>
        <p:spPr>
          <a:xfrm rot="5400000">
            <a:off x="5243715" y="7053476"/>
            <a:ext cx="7228694" cy="0"/>
          </a:xfrm>
          <a:prstGeom prst="line">
            <a:avLst/>
          </a:prstGeom>
          <a:ln w="9525" cap="rnd">
            <a:solidFill>
              <a:srgbClr val="FEC593"/>
            </a:solidFill>
            <a:prstDash val="solid"/>
            <a:headEnd type="none" w="sm" len="sm"/>
            <a:tailEnd type="none" w="sm" len="sm"/>
          </a:ln>
        </p:spPr>
        <p:txBody>
          <a:bodyPr/>
          <a:lstStyle/>
          <a:p>
            <a:endParaRPr lang="en-US"/>
          </a:p>
        </p:txBody>
      </p:sp>
      <p:sp>
        <p:nvSpPr>
          <p:cNvPr id="7" name="AutoShape 7"/>
          <p:cNvSpPr/>
          <p:nvPr/>
        </p:nvSpPr>
        <p:spPr>
          <a:xfrm rot="5400000">
            <a:off x="10172548" y="6860683"/>
            <a:ext cx="6843109" cy="0"/>
          </a:xfrm>
          <a:prstGeom prst="line">
            <a:avLst/>
          </a:prstGeom>
          <a:ln w="9525" cap="rnd">
            <a:solidFill>
              <a:srgbClr val="FEC593"/>
            </a:solidFill>
            <a:prstDash val="solid"/>
            <a:headEnd type="none" w="sm" len="sm"/>
            <a:tailEnd type="none" w="sm" len="sm"/>
          </a:ln>
        </p:spPr>
        <p:txBody>
          <a:bodyPr/>
          <a:lstStyle/>
          <a:p>
            <a:endParaRPr lang="en-US"/>
          </a:p>
        </p:txBody>
      </p:sp>
      <p:sp>
        <p:nvSpPr>
          <p:cNvPr id="8" name="TextBox 8"/>
          <p:cNvSpPr txBox="1"/>
          <p:nvPr/>
        </p:nvSpPr>
        <p:spPr>
          <a:xfrm>
            <a:off x="2730426" y="1224566"/>
            <a:ext cx="12827148" cy="1390650"/>
          </a:xfrm>
          <a:prstGeom prst="rect">
            <a:avLst/>
          </a:prstGeom>
        </p:spPr>
        <p:txBody>
          <a:bodyPr lIns="0" tIns="0" rIns="0" bIns="0" rtlCol="0" anchor="t">
            <a:spAutoFit/>
          </a:bodyPr>
          <a:lstStyle/>
          <a:p>
            <a:pPr marL="0" lvl="0" indent="0" algn="ctr">
              <a:lnSpc>
                <a:spcPts val="10800"/>
              </a:lnSpc>
            </a:pPr>
            <a:r>
              <a:rPr lang="en-US" sz="9000">
                <a:solidFill>
                  <a:srgbClr val="D29C6C"/>
                </a:solidFill>
                <a:latin typeface="Jorick"/>
              </a:rPr>
              <a:t>Machine Learning</a:t>
            </a:r>
          </a:p>
        </p:txBody>
      </p:sp>
      <p:grpSp>
        <p:nvGrpSpPr>
          <p:cNvPr id="9" name="Group 9"/>
          <p:cNvGrpSpPr/>
          <p:nvPr/>
        </p:nvGrpSpPr>
        <p:grpSpPr>
          <a:xfrm>
            <a:off x="526516" y="4809269"/>
            <a:ext cx="3373149" cy="3394918"/>
            <a:chOff x="0" y="0"/>
            <a:chExt cx="4497532" cy="4526558"/>
          </a:xfrm>
        </p:grpSpPr>
        <p:sp>
          <p:nvSpPr>
            <p:cNvPr id="10" name="Freeform 10"/>
            <p:cNvSpPr/>
            <p:nvPr/>
          </p:nvSpPr>
          <p:spPr>
            <a:xfrm>
              <a:off x="1626777" y="0"/>
              <a:ext cx="1243978" cy="1810021"/>
            </a:xfrm>
            <a:custGeom>
              <a:avLst/>
              <a:gdLst/>
              <a:ahLst/>
              <a:cxnLst/>
              <a:rect l="l" t="t" r="r" b="b"/>
              <a:pathLst>
                <a:path w="1243978" h="1810021">
                  <a:moveTo>
                    <a:pt x="0" y="0"/>
                  </a:moveTo>
                  <a:lnTo>
                    <a:pt x="1243978" y="0"/>
                  </a:lnTo>
                  <a:lnTo>
                    <a:pt x="1243978" y="1810021"/>
                  </a:lnTo>
                  <a:lnTo>
                    <a:pt x="0" y="181002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1" name="TextBox 11"/>
            <p:cNvSpPr txBox="1"/>
            <p:nvPr/>
          </p:nvSpPr>
          <p:spPr>
            <a:xfrm>
              <a:off x="0" y="2794066"/>
              <a:ext cx="4497532" cy="1732492"/>
            </a:xfrm>
            <a:prstGeom prst="rect">
              <a:avLst/>
            </a:prstGeom>
          </p:spPr>
          <p:txBody>
            <a:bodyPr lIns="0" tIns="0" rIns="0" bIns="0" rtlCol="0" anchor="t">
              <a:spAutoFit/>
            </a:bodyPr>
            <a:lstStyle/>
            <a:p>
              <a:pPr marL="0" lvl="0" indent="0" algn="ctr">
                <a:lnSpc>
                  <a:spcPts val="5199"/>
                </a:lnSpc>
              </a:pPr>
              <a:r>
                <a:rPr lang="en-US" sz="3999">
                  <a:solidFill>
                    <a:srgbClr val="D29C6C"/>
                  </a:solidFill>
                  <a:latin typeface="Jorick"/>
                </a:rPr>
                <a:t>Specify Features</a:t>
              </a:r>
            </a:p>
          </p:txBody>
        </p:sp>
      </p:grpSp>
      <p:grpSp>
        <p:nvGrpSpPr>
          <p:cNvPr id="12" name="Group 12"/>
          <p:cNvGrpSpPr/>
          <p:nvPr/>
        </p:nvGrpSpPr>
        <p:grpSpPr>
          <a:xfrm>
            <a:off x="4926879" y="4714461"/>
            <a:ext cx="3373149" cy="3489726"/>
            <a:chOff x="0" y="0"/>
            <a:chExt cx="4497532" cy="4652968"/>
          </a:xfrm>
        </p:grpSpPr>
        <p:sp>
          <p:nvSpPr>
            <p:cNvPr id="13" name="Freeform 13"/>
            <p:cNvSpPr/>
            <p:nvPr/>
          </p:nvSpPr>
          <p:spPr>
            <a:xfrm>
              <a:off x="1508303" y="0"/>
              <a:ext cx="1480926" cy="1810021"/>
            </a:xfrm>
            <a:custGeom>
              <a:avLst/>
              <a:gdLst/>
              <a:ahLst/>
              <a:cxnLst/>
              <a:rect l="l" t="t" r="r" b="b"/>
              <a:pathLst>
                <a:path w="1480926" h="1810021">
                  <a:moveTo>
                    <a:pt x="0" y="0"/>
                  </a:moveTo>
                  <a:lnTo>
                    <a:pt x="1480926" y="0"/>
                  </a:lnTo>
                  <a:lnTo>
                    <a:pt x="1480926" y="1810021"/>
                  </a:lnTo>
                  <a:lnTo>
                    <a:pt x="0" y="181002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4" name="TextBox 14"/>
            <p:cNvSpPr txBox="1"/>
            <p:nvPr/>
          </p:nvSpPr>
          <p:spPr>
            <a:xfrm>
              <a:off x="0" y="2920477"/>
              <a:ext cx="4497532" cy="1732492"/>
            </a:xfrm>
            <a:prstGeom prst="rect">
              <a:avLst/>
            </a:prstGeom>
          </p:spPr>
          <p:txBody>
            <a:bodyPr lIns="0" tIns="0" rIns="0" bIns="0" rtlCol="0" anchor="t">
              <a:spAutoFit/>
            </a:bodyPr>
            <a:lstStyle/>
            <a:p>
              <a:pPr marL="0" lvl="0" indent="0" algn="ctr">
                <a:lnSpc>
                  <a:spcPts val="5199"/>
                </a:lnSpc>
              </a:pPr>
              <a:r>
                <a:rPr lang="en-US" sz="3999">
                  <a:solidFill>
                    <a:srgbClr val="D29C6C"/>
                  </a:solidFill>
                  <a:latin typeface="Jorick"/>
                </a:rPr>
                <a:t>Standardise Data </a:t>
              </a:r>
            </a:p>
          </p:txBody>
        </p:sp>
      </p:grpSp>
      <p:sp>
        <p:nvSpPr>
          <p:cNvPr id="15" name="Freeform 15"/>
          <p:cNvSpPr/>
          <p:nvPr/>
        </p:nvSpPr>
        <p:spPr>
          <a:xfrm>
            <a:off x="10547325" y="4714461"/>
            <a:ext cx="1357516" cy="1288406"/>
          </a:xfrm>
          <a:custGeom>
            <a:avLst/>
            <a:gdLst/>
            <a:ahLst/>
            <a:cxnLst/>
            <a:rect l="l" t="t" r="r" b="b"/>
            <a:pathLst>
              <a:path w="1357516" h="1288406">
                <a:moveTo>
                  <a:pt x="0" y="0"/>
                </a:moveTo>
                <a:lnTo>
                  <a:pt x="1357515" y="0"/>
                </a:lnTo>
                <a:lnTo>
                  <a:pt x="1357515" y="1288406"/>
                </a:lnTo>
                <a:lnTo>
                  <a:pt x="0" y="128840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nvGrpSpPr>
          <p:cNvPr id="16" name="Group 16"/>
          <p:cNvGrpSpPr/>
          <p:nvPr/>
        </p:nvGrpSpPr>
        <p:grpSpPr>
          <a:xfrm>
            <a:off x="14216310" y="4809269"/>
            <a:ext cx="3042990" cy="3843538"/>
            <a:chOff x="0" y="0"/>
            <a:chExt cx="4057320" cy="5124717"/>
          </a:xfrm>
        </p:grpSpPr>
        <p:sp>
          <p:nvSpPr>
            <p:cNvPr id="17" name="Freeform 17"/>
            <p:cNvSpPr/>
            <p:nvPr/>
          </p:nvSpPr>
          <p:spPr>
            <a:xfrm>
              <a:off x="1283483" y="0"/>
              <a:ext cx="1490355" cy="1632859"/>
            </a:xfrm>
            <a:custGeom>
              <a:avLst/>
              <a:gdLst/>
              <a:ahLst/>
              <a:cxnLst/>
              <a:rect l="l" t="t" r="r" b="b"/>
              <a:pathLst>
                <a:path w="1490355" h="1632859">
                  <a:moveTo>
                    <a:pt x="0" y="0"/>
                  </a:moveTo>
                  <a:lnTo>
                    <a:pt x="1490354" y="0"/>
                  </a:lnTo>
                  <a:lnTo>
                    <a:pt x="1490354" y="1632859"/>
                  </a:lnTo>
                  <a:lnTo>
                    <a:pt x="0" y="163285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8" name="TextBox 18"/>
            <p:cNvSpPr txBox="1"/>
            <p:nvPr/>
          </p:nvSpPr>
          <p:spPr>
            <a:xfrm>
              <a:off x="0" y="2515925"/>
              <a:ext cx="4057320" cy="2608792"/>
            </a:xfrm>
            <a:prstGeom prst="rect">
              <a:avLst/>
            </a:prstGeom>
          </p:spPr>
          <p:txBody>
            <a:bodyPr lIns="0" tIns="0" rIns="0" bIns="0" rtlCol="0" anchor="t">
              <a:spAutoFit/>
            </a:bodyPr>
            <a:lstStyle/>
            <a:p>
              <a:pPr marL="0" lvl="0" indent="0" algn="ctr">
                <a:lnSpc>
                  <a:spcPts val="5199"/>
                </a:lnSpc>
              </a:pPr>
              <a:r>
                <a:rPr lang="en-US" sz="3999">
                  <a:solidFill>
                    <a:srgbClr val="D29C6C"/>
                  </a:solidFill>
                  <a:latin typeface="Jorick"/>
                </a:rPr>
                <a:t>Save &amp; Incorporate Models </a:t>
              </a:r>
            </a:p>
          </p:txBody>
        </p:sp>
      </p:grpSp>
      <p:sp>
        <p:nvSpPr>
          <p:cNvPr id="19" name="TextBox 19"/>
          <p:cNvSpPr txBox="1"/>
          <p:nvPr/>
        </p:nvSpPr>
        <p:spPr>
          <a:xfrm>
            <a:off x="9597066" y="6780490"/>
            <a:ext cx="3373149" cy="1311275"/>
          </a:xfrm>
          <a:prstGeom prst="rect">
            <a:avLst/>
          </a:prstGeom>
        </p:spPr>
        <p:txBody>
          <a:bodyPr lIns="0" tIns="0" rIns="0" bIns="0" rtlCol="0" anchor="t">
            <a:spAutoFit/>
          </a:bodyPr>
          <a:lstStyle/>
          <a:p>
            <a:pPr marL="0" lvl="0" indent="0" algn="ctr">
              <a:lnSpc>
                <a:spcPts val="5199"/>
              </a:lnSpc>
            </a:pPr>
            <a:r>
              <a:rPr lang="en-US" sz="3999">
                <a:solidFill>
                  <a:srgbClr val="D29C6C"/>
                </a:solidFill>
                <a:latin typeface="Jorick"/>
              </a:rPr>
              <a:t>PCA application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71001"/>
        </a:solidFill>
        <a:effectLst/>
      </p:bgPr>
    </p:bg>
    <p:spTree>
      <p:nvGrpSpPr>
        <p:cNvPr id="1" name=""/>
        <p:cNvGrpSpPr/>
        <p:nvPr/>
      </p:nvGrpSpPr>
      <p:grpSpPr>
        <a:xfrm>
          <a:off x="0" y="0"/>
          <a:ext cx="0" cy="0"/>
          <a:chOff x="0" y="0"/>
          <a:chExt cx="0" cy="0"/>
        </a:xfrm>
      </p:grpSpPr>
      <p:sp>
        <p:nvSpPr>
          <p:cNvPr id="2" name="Freeform 2" descr="Rustic Coffeeshop Element."/>
          <p:cNvSpPr/>
          <p:nvPr/>
        </p:nvSpPr>
        <p:spPr>
          <a:xfrm flipH="1">
            <a:off x="15238935" y="-1028700"/>
            <a:ext cx="2655916" cy="4114800"/>
          </a:xfrm>
          <a:custGeom>
            <a:avLst/>
            <a:gdLst/>
            <a:ahLst/>
            <a:cxnLst/>
            <a:rect l="l" t="t" r="r" b="b"/>
            <a:pathLst>
              <a:path w="2655916" h="4114800">
                <a:moveTo>
                  <a:pt x="2655916" y="0"/>
                </a:moveTo>
                <a:lnTo>
                  <a:pt x="0" y="0"/>
                </a:lnTo>
                <a:lnTo>
                  <a:pt x="0" y="4114800"/>
                </a:lnTo>
                <a:lnTo>
                  <a:pt x="2655916" y="4114800"/>
                </a:lnTo>
                <a:lnTo>
                  <a:pt x="265591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descr="Rustic Coffeeshop Element."/>
          <p:cNvSpPr/>
          <p:nvPr/>
        </p:nvSpPr>
        <p:spPr>
          <a:xfrm rot="506412" flipH="1">
            <a:off x="346925" y="7926665"/>
            <a:ext cx="2731560" cy="2663271"/>
          </a:xfrm>
          <a:custGeom>
            <a:avLst/>
            <a:gdLst/>
            <a:ahLst/>
            <a:cxnLst/>
            <a:rect l="l" t="t" r="r" b="b"/>
            <a:pathLst>
              <a:path w="2731560" h="2663271">
                <a:moveTo>
                  <a:pt x="2731560" y="0"/>
                </a:moveTo>
                <a:lnTo>
                  <a:pt x="0" y="0"/>
                </a:lnTo>
                <a:lnTo>
                  <a:pt x="0" y="2663270"/>
                </a:lnTo>
                <a:lnTo>
                  <a:pt x="2731560" y="2663270"/>
                </a:lnTo>
                <a:lnTo>
                  <a:pt x="273156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4" name="Group 4"/>
          <p:cNvGrpSpPr/>
          <p:nvPr/>
        </p:nvGrpSpPr>
        <p:grpSpPr>
          <a:xfrm>
            <a:off x="7788453" y="2191841"/>
            <a:ext cx="771999" cy="771999"/>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29C6C"/>
            </a:solidFill>
          </p:spPr>
          <p:txBody>
            <a:bodyPr/>
            <a:lstStyle/>
            <a:p>
              <a:endParaRPr lang="en-US"/>
            </a:p>
          </p:txBody>
        </p:sp>
      </p:grpSp>
      <p:grpSp>
        <p:nvGrpSpPr>
          <p:cNvPr id="6" name="Group 6"/>
          <p:cNvGrpSpPr/>
          <p:nvPr/>
        </p:nvGrpSpPr>
        <p:grpSpPr>
          <a:xfrm>
            <a:off x="7788453" y="3471682"/>
            <a:ext cx="771999" cy="771999"/>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29C6C"/>
            </a:solidFill>
          </p:spPr>
          <p:txBody>
            <a:bodyPr/>
            <a:lstStyle/>
            <a:p>
              <a:endParaRPr lang="en-US"/>
            </a:p>
          </p:txBody>
        </p:sp>
      </p:grpSp>
      <p:grpSp>
        <p:nvGrpSpPr>
          <p:cNvPr id="8" name="Group 8"/>
          <p:cNvGrpSpPr/>
          <p:nvPr/>
        </p:nvGrpSpPr>
        <p:grpSpPr>
          <a:xfrm>
            <a:off x="7788453" y="6031363"/>
            <a:ext cx="771999" cy="771999"/>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29C6C"/>
            </a:solidFill>
          </p:spPr>
          <p:txBody>
            <a:bodyPr/>
            <a:lstStyle/>
            <a:p>
              <a:endParaRPr lang="en-US"/>
            </a:p>
          </p:txBody>
        </p:sp>
      </p:grpSp>
      <p:grpSp>
        <p:nvGrpSpPr>
          <p:cNvPr id="10" name="Group 10"/>
          <p:cNvGrpSpPr/>
          <p:nvPr/>
        </p:nvGrpSpPr>
        <p:grpSpPr>
          <a:xfrm>
            <a:off x="7788453" y="4751522"/>
            <a:ext cx="771999" cy="771999"/>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29C6C"/>
            </a:solidFill>
          </p:spPr>
          <p:txBody>
            <a:bodyPr/>
            <a:lstStyle/>
            <a:p>
              <a:endParaRPr lang="en-US"/>
            </a:p>
          </p:txBody>
        </p:sp>
      </p:grpSp>
      <p:grpSp>
        <p:nvGrpSpPr>
          <p:cNvPr id="12" name="Group 12"/>
          <p:cNvGrpSpPr/>
          <p:nvPr/>
        </p:nvGrpSpPr>
        <p:grpSpPr>
          <a:xfrm>
            <a:off x="7788453" y="7311203"/>
            <a:ext cx="771999" cy="771999"/>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29C6C"/>
            </a:solidFill>
          </p:spPr>
          <p:txBody>
            <a:bodyPr/>
            <a:lstStyle/>
            <a:p>
              <a:endParaRPr lang="en-US"/>
            </a:p>
          </p:txBody>
        </p:sp>
      </p:grpSp>
      <p:sp>
        <p:nvSpPr>
          <p:cNvPr id="14" name="Freeform 14"/>
          <p:cNvSpPr/>
          <p:nvPr/>
        </p:nvSpPr>
        <p:spPr>
          <a:xfrm>
            <a:off x="3417964" y="2660659"/>
            <a:ext cx="1724196" cy="2508750"/>
          </a:xfrm>
          <a:custGeom>
            <a:avLst/>
            <a:gdLst/>
            <a:ahLst/>
            <a:cxnLst/>
            <a:rect l="l" t="t" r="r" b="b"/>
            <a:pathLst>
              <a:path w="1724196" h="2508750">
                <a:moveTo>
                  <a:pt x="0" y="0"/>
                </a:moveTo>
                <a:lnTo>
                  <a:pt x="1724195" y="0"/>
                </a:lnTo>
                <a:lnTo>
                  <a:pt x="1724195" y="2508750"/>
                </a:lnTo>
                <a:lnTo>
                  <a:pt x="0" y="250875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5" name="TextBox 15"/>
          <p:cNvSpPr txBox="1"/>
          <p:nvPr/>
        </p:nvSpPr>
        <p:spPr>
          <a:xfrm>
            <a:off x="9204270" y="1791791"/>
            <a:ext cx="7322748" cy="1158875"/>
          </a:xfrm>
          <a:prstGeom prst="rect">
            <a:avLst/>
          </a:prstGeom>
        </p:spPr>
        <p:txBody>
          <a:bodyPr lIns="0" tIns="0" rIns="0" bIns="0" rtlCol="0" anchor="t">
            <a:spAutoFit/>
          </a:bodyPr>
          <a:lstStyle/>
          <a:p>
            <a:pPr algn="l">
              <a:lnSpc>
                <a:spcPts val="10000"/>
              </a:lnSpc>
            </a:pPr>
            <a:r>
              <a:rPr lang="en-US" sz="5000">
                <a:solidFill>
                  <a:srgbClr val="D29C6C"/>
                </a:solidFill>
                <a:latin typeface="Jorick"/>
              </a:rPr>
              <a:t>Aroma </a:t>
            </a:r>
          </a:p>
        </p:txBody>
      </p:sp>
      <p:sp>
        <p:nvSpPr>
          <p:cNvPr id="16" name="TextBox 16"/>
          <p:cNvSpPr txBox="1"/>
          <p:nvPr/>
        </p:nvSpPr>
        <p:spPr>
          <a:xfrm>
            <a:off x="9204270" y="3167251"/>
            <a:ext cx="7322748" cy="1158875"/>
          </a:xfrm>
          <a:prstGeom prst="rect">
            <a:avLst/>
          </a:prstGeom>
        </p:spPr>
        <p:txBody>
          <a:bodyPr lIns="0" tIns="0" rIns="0" bIns="0" rtlCol="0" anchor="t">
            <a:spAutoFit/>
          </a:bodyPr>
          <a:lstStyle/>
          <a:p>
            <a:pPr marL="0" lvl="1" indent="0" algn="l">
              <a:lnSpc>
                <a:spcPts val="10000"/>
              </a:lnSpc>
              <a:spcBef>
                <a:spcPct val="0"/>
              </a:spcBef>
            </a:pPr>
            <a:r>
              <a:rPr lang="en-US" sz="5000">
                <a:solidFill>
                  <a:srgbClr val="D29C6C"/>
                </a:solidFill>
                <a:latin typeface="Jorick"/>
              </a:rPr>
              <a:t>Acidity</a:t>
            </a:r>
          </a:p>
        </p:txBody>
      </p:sp>
      <p:sp>
        <p:nvSpPr>
          <p:cNvPr id="17" name="TextBox 17"/>
          <p:cNvSpPr txBox="1"/>
          <p:nvPr/>
        </p:nvSpPr>
        <p:spPr>
          <a:xfrm>
            <a:off x="9204270" y="5731388"/>
            <a:ext cx="7322748" cy="1158875"/>
          </a:xfrm>
          <a:prstGeom prst="rect">
            <a:avLst/>
          </a:prstGeom>
        </p:spPr>
        <p:txBody>
          <a:bodyPr lIns="0" tIns="0" rIns="0" bIns="0" rtlCol="0" anchor="t">
            <a:spAutoFit/>
          </a:bodyPr>
          <a:lstStyle/>
          <a:p>
            <a:pPr marL="0" lvl="1" indent="0" algn="l">
              <a:lnSpc>
                <a:spcPts val="10000"/>
              </a:lnSpc>
              <a:spcBef>
                <a:spcPct val="0"/>
              </a:spcBef>
            </a:pPr>
            <a:r>
              <a:rPr lang="en-US" sz="5000">
                <a:solidFill>
                  <a:srgbClr val="D29C6C"/>
                </a:solidFill>
                <a:latin typeface="Jorick"/>
              </a:rPr>
              <a:t>Body</a:t>
            </a:r>
          </a:p>
        </p:txBody>
      </p:sp>
      <p:sp>
        <p:nvSpPr>
          <p:cNvPr id="18" name="TextBox 18"/>
          <p:cNvSpPr txBox="1"/>
          <p:nvPr/>
        </p:nvSpPr>
        <p:spPr>
          <a:xfrm>
            <a:off x="9204270" y="4449319"/>
            <a:ext cx="7322748" cy="1158875"/>
          </a:xfrm>
          <a:prstGeom prst="rect">
            <a:avLst/>
          </a:prstGeom>
        </p:spPr>
        <p:txBody>
          <a:bodyPr lIns="0" tIns="0" rIns="0" bIns="0" rtlCol="0" anchor="t">
            <a:spAutoFit/>
          </a:bodyPr>
          <a:lstStyle/>
          <a:p>
            <a:pPr marL="0" lvl="1" indent="0" algn="l">
              <a:lnSpc>
                <a:spcPts val="10000"/>
              </a:lnSpc>
              <a:spcBef>
                <a:spcPct val="0"/>
              </a:spcBef>
            </a:pPr>
            <a:r>
              <a:rPr lang="en-US" sz="5000">
                <a:solidFill>
                  <a:srgbClr val="D29C6C"/>
                </a:solidFill>
                <a:latin typeface="Jorick"/>
              </a:rPr>
              <a:t>Flavour</a:t>
            </a:r>
          </a:p>
        </p:txBody>
      </p:sp>
      <p:sp>
        <p:nvSpPr>
          <p:cNvPr id="19" name="TextBox 19"/>
          <p:cNvSpPr txBox="1"/>
          <p:nvPr/>
        </p:nvSpPr>
        <p:spPr>
          <a:xfrm>
            <a:off x="9204270" y="7013456"/>
            <a:ext cx="7322748" cy="1158875"/>
          </a:xfrm>
          <a:prstGeom prst="rect">
            <a:avLst/>
          </a:prstGeom>
        </p:spPr>
        <p:txBody>
          <a:bodyPr lIns="0" tIns="0" rIns="0" bIns="0" rtlCol="0" anchor="t">
            <a:spAutoFit/>
          </a:bodyPr>
          <a:lstStyle/>
          <a:p>
            <a:pPr marL="0" lvl="1" indent="0" algn="l">
              <a:lnSpc>
                <a:spcPts val="10000"/>
              </a:lnSpc>
              <a:spcBef>
                <a:spcPct val="0"/>
              </a:spcBef>
            </a:pPr>
            <a:r>
              <a:rPr lang="en-US" sz="5000">
                <a:solidFill>
                  <a:srgbClr val="D29C6C"/>
                </a:solidFill>
                <a:latin typeface="Jorick"/>
              </a:rPr>
              <a:t>Aftertaste</a:t>
            </a:r>
          </a:p>
        </p:txBody>
      </p:sp>
      <p:sp>
        <p:nvSpPr>
          <p:cNvPr id="20" name="Freeform 20"/>
          <p:cNvSpPr/>
          <p:nvPr/>
        </p:nvSpPr>
        <p:spPr>
          <a:xfrm>
            <a:off x="12079329" y="2300712"/>
            <a:ext cx="3159605" cy="541082"/>
          </a:xfrm>
          <a:custGeom>
            <a:avLst/>
            <a:gdLst/>
            <a:ahLst/>
            <a:cxnLst/>
            <a:rect l="l" t="t" r="r" b="b"/>
            <a:pathLst>
              <a:path w="3159605" h="541082">
                <a:moveTo>
                  <a:pt x="0" y="0"/>
                </a:moveTo>
                <a:lnTo>
                  <a:pt x="3159606" y="0"/>
                </a:lnTo>
                <a:lnTo>
                  <a:pt x="3159606" y="541083"/>
                </a:lnTo>
                <a:lnTo>
                  <a:pt x="0" y="54108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1" name="Freeform 21"/>
          <p:cNvSpPr/>
          <p:nvPr/>
        </p:nvSpPr>
        <p:spPr>
          <a:xfrm>
            <a:off x="12397381" y="3644493"/>
            <a:ext cx="3159605" cy="541082"/>
          </a:xfrm>
          <a:custGeom>
            <a:avLst/>
            <a:gdLst/>
            <a:ahLst/>
            <a:cxnLst/>
            <a:rect l="l" t="t" r="r" b="b"/>
            <a:pathLst>
              <a:path w="3159605" h="541082">
                <a:moveTo>
                  <a:pt x="0" y="0"/>
                </a:moveTo>
                <a:lnTo>
                  <a:pt x="3159606" y="0"/>
                </a:lnTo>
                <a:lnTo>
                  <a:pt x="3159606" y="541082"/>
                </a:lnTo>
                <a:lnTo>
                  <a:pt x="0" y="54108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2" name="Freeform 22"/>
          <p:cNvSpPr/>
          <p:nvPr/>
        </p:nvSpPr>
        <p:spPr>
          <a:xfrm>
            <a:off x="12577390" y="4898868"/>
            <a:ext cx="3159605" cy="541082"/>
          </a:xfrm>
          <a:custGeom>
            <a:avLst/>
            <a:gdLst/>
            <a:ahLst/>
            <a:cxnLst/>
            <a:rect l="l" t="t" r="r" b="b"/>
            <a:pathLst>
              <a:path w="3159605" h="541082">
                <a:moveTo>
                  <a:pt x="0" y="0"/>
                </a:moveTo>
                <a:lnTo>
                  <a:pt x="3159605" y="0"/>
                </a:lnTo>
                <a:lnTo>
                  <a:pt x="3159605" y="541082"/>
                </a:lnTo>
                <a:lnTo>
                  <a:pt x="0" y="54108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3" name="Freeform 23"/>
          <p:cNvSpPr/>
          <p:nvPr/>
        </p:nvSpPr>
        <p:spPr>
          <a:xfrm>
            <a:off x="12079329" y="6179694"/>
            <a:ext cx="3159605" cy="541082"/>
          </a:xfrm>
          <a:custGeom>
            <a:avLst/>
            <a:gdLst/>
            <a:ahLst/>
            <a:cxnLst/>
            <a:rect l="l" t="t" r="r" b="b"/>
            <a:pathLst>
              <a:path w="3159605" h="541082">
                <a:moveTo>
                  <a:pt x="0" y="0"/>
                </a:moveTo>
                <a:lnTo>
                  <a:pt x="3159606" y="0"/>
                </a:lnTo>
                <a:lnTo>
                  <a:pt x="3159606" y="541082"/>
                </a:lnTo>
                <a:lnTo>
                  <a:pt x="0" y="54108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4" name="Freeform 24"/>
          <p:cNvSpPr/>
          <p:nvPr/>
        </p:nvSpPr>
        <p:spPr>
          <a:xfrm>
            <a:off x="12865644" y="7461762"/>
            <a:ext cx="3159605" cy="541082"/>
          </a:xfrm>
          <a:custGeom>
            <a:avLst/>
            <a:gdLst/>
            <a:ahLst/>
            <a:cxnLst/>
            <a:rect l="l" t="t" r="r" b="b"/>
            <a:pathLst>
              <a:path w="3159605" h="541082">
                <a:moveTo>
                  <a:pt x="0" y="0"/>
                </a:moveTo>
                <a:lnTo>
                  <a:pt x="3159606" y="0"/>
                </a:lnTo>
                <a:lnTo>
                  <a:pt x="3159606" y="541083"/>
                </a:lnTo>
                <a:lnTo>
                  <a:pt x="0" y="54108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5" name="TextBox 25"/>
          <p:cNvSpPr txBox="1"/>
          <p:nvPr/>
        </p:nvSpPr>
        <p:spPr>
          <a:xfrm>
            <a:off x="7901847" y="2181410"/>
            <a:ext cx="545211" cy="669036"/>
          </a:xfrm>
          <a:prstGeom prst="rect">
            <a:avLst/>
          </a:prstGeom>
        </p:spPr>
        <p:txBody>
          <a:bodyPr lIns="0" tIns="0" rIns="0" bIns="0" rtlCol="0" anchor="t">
            <a:spAutoFit/>
          </a:bodyPr>
          <a:lstStyle/>
          <a:p>
            <a:pPr algn="ctr">
              <a:lnSpc>
                <a:spcPts val="5652"/>
              </a:lnSpc>
            </a:pPr>
            <a:r>
              <a:rPr lang="en-US" sz="3600">
                <a:solidFill>
                  <a:srgbClr val="271001"/>
                </a:solidFill>
                <a:latin typeface="Open Sans Bold"/>
              </a:rPr>
              <a:t>1</a:t>
            </a:r>
          </a:p>
        </p:txBody>
      </p:sp>
      <p:sp>
        <p:nvSpPr>
          <p:cNvPr id="26" name="TextBox 26"/>
          <p:cNvSpPr txBox="1"/>
          <p:nvPr/>
        </p:nvSpPr>
        <p:spPr>
          <a:xfrm>
            <a:off x="7901847" y="3461251"/>
            <a:ext cx="545211" cy="669036"/>
          </a:xfrm>
          <a:prstGeom prst="rect">
            <a:avLst/>
          </a:prstGeom>
        </p:spPr>
        <p:txBody>
          <a:bodyPr lIns="0" tIns="0" rIns="0" bIns="0" rtlCol="0" anchor="t">
            <a:spAutoFit/>
          </a:bodyPr>
          <a:lstStyle/>
          <a:p>
            <a:pPr marL="0" lvl="1" indent="0" algn="ctr">
              <a:lnSpc>
                <a:spcPts val="5652"/>
              </a:lnSpc>
              <a:spcBef>
                <a:spcPct val="0"/>
              </a:spcBef>
            </a:pPr>
            <a:r>
              <a:rPr lang="en-US" sz="3600" u="none">
                <a:solidFill>
                  <a:srgbClr val="271001"/>
                </a:solidFill>
                <a:latin typeface="Open Sans Bold"/>
              </a:rPr>
              <a:t>2</a:t>
            </a:r>
          </a:p>
        </p:txBody>
      </p:sp>
      <p:sp>
        <p:nvSpPr>
          <p:cNvPr id="27" name="TextBox 27"/>
          <p:cNvSpPr txBox="1"/>
          <p:nvPr/>
        </p:nvSpPr>
        <p:spPr>
          <a:xfrm>
            <a:off x="7901847" y="6020932"/>
            <a:ext cx="545211" cy="669036"/>
          </a:xfrm>
          <a:prstGeom prst="rect">
            <a:avLst/>
          </a:prstGeom>
        </p:spPr>
        <p:txBody>
          <a:bodyPr lIns="0" tIns="0" rIns="0" bIns="0" rtlCol="0" anchor="t">
            <a:spAutoFit/>
          </a:bodyPr>
          <a:lstStyle/>
          <a:p>
            <a:pPr marL="0" lvl="1" indent="0" algn="ctr">
              <a:lnSpc>
                <a:spcPts val="5652"/>
              </a:lnSpc>
              <a:spcBef>
                <a:spcPct val="0"/>
              </a:spcBef>
            </a:pPr>
            <a:r>
              <a:rPr lang="en-US" sz="3600" u="none">
                <a:solidFill>
                  <a:srgbClr val="271001"/>
                </a:solidFill>
                <a:latin typeface="Open Sans Bold"/>
              </a:rPr>
              <a:t>4</a:t>
            </a:r>
          </a:p>
        </p:txBody>
      </p:sp>
      <p:sp>
        <p:nvSpPr>
          <p:cNvPr id="28" name="TextBox 28"/>
          <p:cNvSpPr txBox="1"/>
          <p:nvPr/>
        </p:nvSpPr>
        <p:spPr>
          <a:xfrm>
            <a:off x="7901847" y="4741091"/>
            <a:ext cx="545211" cy="669036"/>
          </a:xfrm>
          <a:prstGeom prst="rect">
            <a:avLst/>
          </a:prstGeom>
        </p:spPr>
        <p:txBody>
          <a:bodyPr lIns="0" tIns="0" rIns="0" bIns="0" rtlCol="0" anchor="t">
            <a:spAutoFit/>
          </a:bodyPr>
          <a:lstStyle/>
          <a:p>
            <a:pPr marL="0" lvl="1" indent="0" algn="ctr">
              <a:lnSpc>
                <a:spcPts val="5652"/>
              </a:lnSpc>
              <a:spcBef>
                <a:spcPct val="0"/>
              </a:spcBef>
            </a:pPr>
            <a:r>
              <a:rPr lang="en-US" sz="3600" u="none">
                <a:solidFill>
                  <a:srgbClr val="271001"/>
                </a:solidFill>
                <a:latin typeface="Open Sans Bold"/>
              </a:rPr>
              <a:t>3</a:t>
            </a:r>
          </a:p>
        </p:txBody>
      </p:sp>
      <p:sp>
        <p:nvSpPr>
          <p:cNvPr id="29" name="TextBox 29"/>
          <p:cNvSpPr txBox="1"/>
          <p:nvPr/>
        </p:nvSpPr>
        <p:spPr>
          <a:xfrm>
            <a:off x="7901847" y="7300772"/>
            <a:ext cx="545211" cy="669036"/>
          </a:xfrm>
          <a:prstGeom prst="rect">
            <a:avLst/>
          </a:prstGeom>
        </p:spPr>
        <p:txBody>
          <a:bodyPr lIns="0" tIns="0" rIns="0" bIns="0" rtlCol="0" anchor="t">
            <a:spAutoFit/>
          </a:bodyPr>
          <a:lstStyle/>
          <a:p>
            <a:pPr marL="0" lvl="1" indent="0" algn="ctr">
              <a:lnSpc>
                <a:spcPts val="5652"/>
              </a:lnSpc>
              <a:spcBef>
                <a:spcPct val="0"/>
              </a:spcBef>
            </a:pPr>
            <a:r>
              <a:rPr lang="en-US" sz="3600" u="none">
                <a:solidFill>
                  <a:srgbClr val="271001"/>
                </a:solidFill>
                <a:latin typeface="Open Sans Bold"/>
              </a:rPr>
              <a:t>5</a:t>
            </a:r>
          </a:p>
        </p:txBody>
      </p:sp>
      <p:sp>
        <p:nvSpPr>
          <p:cNvPr id="30" name="TextBox 30"/>
          <p:cNvSpPr txBox="1"/>
          <p:nvPr/>
        </p:nvSpPr>
        <p:spPr>
          <a:xfrm>
            <a:off x="1913692" y="5391077"/>
            <a:ext cx="4732739" cy="1838325"/>
          </a:xfrm>
          <a:prstGeom prst="rect">
            <a:avLst/>
          </a:prstGeom>
        </p:spPr>
        <p:txBody>
          <a:bodyPr lIns="0" tIns="0" rIns="0" bIns="0" rtlCol="0" anchor="t">
            <a:spAutoFit/>
          </a:bodyPr>
          <a:lstStyle/>
          <a:p>
            <a:pPr algn="ctr">
              <a:lnSpc>
                <a:spcPts val="9600"/>
              </a:lnSpc>
            </a:pPr>
            <a:r>
              <a:rPr lang="en-US" sz="8000">
                <a:solidFill>
                  <a:srgbClr val="D29C6C"/>
                </a:solidFill>
                <a:latin typeface="Jorick"/>
              </a:rPr>
              <a:t>Features</a:t>
            </a:r>
          </a:p>
          <a:p>
            <a:pPr marL="0" lvl="0" indent="0" algn="ctr">
              <a:lnSpc>
                <a:spcPts val="4799"/>
              </a:lnSpc>
              <a:spcBef>
                <a:spcPct val="0"/>
              </a:spcBef>
            </a:pPr>
            <a:r>
              <a:rPr lang="en-US" sz="3999">
                <a:solidFill>
                  <a:srgbClr val="D29C6C"/>
                </a:solidFill>
                <a:latin typeface="Jorick"/>
              </a:rPr>
              <a:t>(Rating 0-10)</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71001"/>
        </a:solidFill>
        <a:effectLst/>
      </p:bgPr>
    </p:bg>
    <p:spTree>
      <p:nvGrpSpPr>
        <p:cNvPr id="1" name=""/>
        <p:cNvGrpSpPr/>
        <p:nvPr/>
      </p:nvGrpSpPr>
      <p:grpSpPr>
        <a:xfrm>
          <a:off x="0" y="0"/>
          <a:ext cx="0" cy="0"/>
          <a:chOff x="0" y="0"/>
          <a:chExt cx="0" cy="0"/>
        </a:xfrm>
      </p:grpSpPr>
      <p:sp>
        <p:nvSpPr>
          <p:cNvPr id="2" name="Freeform 2" descr="Rustic Coffeeshop Element."/>
          <p:cNvSpPr/>
          <p:nvPr/>
        </p:nvSpPr>
        <p:spPr>
          <a:xfrm flipH="1">
            <a:off x="15931342" y="-1423069"/>
            <a:ext cx="2655916" cy="4114800"/>
          </a:xfrm>
          <a:custGeom>
            <a:avLst/>
            <a:gdLst/>
            <a:ahLst/>
            <a:cxnLst/>
            <a:rect l="l" t="t" r="r" b="b"/>
            <a:pathLst>
              <a:path w="2655916" h="4114800">
                <a:moveTo>
                  <a:pt x="2655916" y="0"/>
                </a:moveTo>
                <a:lnTo>
                  <a:pt x="0" y="0"/>
                </a:lnTo>
                <a:lnTo>
                  <a:pt x="0" y="4114800"/>
                </a:lnTo>
                <a:lnTo>
                  <a:pt x="2655916" y="4114800"/>
                </a:lnTo>
                <a:lnTo>
                  <a:pt x="265591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a:off x="2217688" y="4828980"/>
            <a:ext cx="6673394" cy="3758298"/>
            <a:chOff x="0" y="0"/>
            <a:chExt cx="8897859" cy="5011064"/>
          </a:xfrm>
        </p:grpSpPr>
        <p:grpSp>
          <p:nvGrpSpPr>
            <p:cNvPr id="4" name="Group 4"/>
            <p:cNvGrpSpPr/>
            <p:nvPr/>
          </p:nvGrpSpPr>
          <p:grpSpPr>
            <a:xfrm>
              <a:off x="0" y="0"/>
              <a:ext cx="8897859" cy="5011064"/>
              <a:chOff x="0" y="0"/>
              <a:chExt cx="1508954" cy="849807"/>
            </a:xfrm>
          </p:grpSpPr>
          <p:sp>
            <p:nvSpPr>
              <p:cNvPr id="5" name="Freeform 5"/>
              <p:cNvSpPr/>
              <p:nvPr/>
            </p:nvSpPr>
            <p:spPr>
              <a:xfrm>
                <a:off x="0" y="0"/>
                <a:ext cx="1508954" cy="849808"/>
              </a:xfrm>
              <a:custGeom>
                <a:avLst/>
                <a:gdLst/>
                <a:ahLst/>
                <a:cxnLst/>
                <a:rect l="l" t="t" r="r" b="b"/>
                <a:pathLst>
                  <a:path w="1508954" h="849808">
                    <a:moveTo>
                      <a:pt x="1384494" y="849807"/>
                    </a:moveTo>
                    <a:lnTo>
                      <a:pt x="124460" y="849807"/>
                    </a:lnTo>
                    <a:cubicBezTo>
                      <a:pt x="55880" y="849807"/>
                      <a:pt x="0" y="793927"/>
                      <a:pt x="0" y="725347"/>
                    </a:cubicBezTo>
                    <a:lnTo>
                      <a:pt x="0" y="124460"/>
                    </a:lnTo>
                    <a:cubicBezTo>
                      <a:pt x="0" y="55880"/>
                      <a:pt x="55880" y="0"/>
                      <a:pt x="124460" y="0"/>
                    </a:cubicBezTo>
                    <a:lnTo>
                      <a:pt x="1384494" y="0"/>
                    </a:lnTo>
                    <a:cubicBezTo>
                      <a:pt x="1453074" y="0"/>
                      <a:pt x="1508954" y="55880"/>
                      <a:pt x="1508954" y="124460"/>
                    </a:cubicBezTo>
                    <a:lnTo>
                      <a:pt x="1508954" y="725347"/>
                    </a:lnTo>
                    <a:cubicBezTo>
                      <a:pt x="1508954" y="793927"/>
                      <a:pt x="1453074" y="849808"/>
                      <a:pt x="1384494" y="849808"/>
                    </a:cubicBezTo>
                    <a:close/>
                  </a:path>
                </a:pathLst>
              </a:custGeom>
              <a:solidFill>
                <a:srgbClr val="FEC593">
                  <a:alpha val="33725"/>
                </a:srgbClr>
              </a:solidFill>
            </p:spPr>
            <p:txBody>
              <a:bodyPr/>
              <a:lstStyle/>
              <a:p>
                <a:endParaRPr lang="en-US"/>
              </a:p>
            </p:txBody>
          </p:sp>
        </p:grpSp>
        <p:sp>
          <p:nvSpPr>
            <p:cNvPr id="6" name="TextBox 6"/>
            <p:cNvSpPr txBox="1"/>
            <p:nvPr/>
          </p:nvSpPr>
          <p:spPr>
            <a:xfrm>
              <a:off x="922101" y="1337132"/>
              <a:ext cx="6545657" cy="1828800"/>
            </a:xfrm>
            <a:prstGeom prst="rect">
              <a:avLst/>
            </a:prstGeom>
          </p:spPr>
          <p:txBody>
            <a:bodyPr lIns="0" tIns="0" rIns="0" bIns="0" rtlCol="0" anchor="t">
              <a:spAutoFit/>
            </a:bodyPr>
            <a:lstStyle/>
            <a:p>
              <a:pPr marL="0" lvl="0" indent="0" algn="ctr">
                <a:lnSpc>
                  <a:spcPts val="5400"/>
                </a:lnSpc>
              </a:pPr>
              <a:r>
                <a:rPr lang="en-US" sz="4500">
                  <a:solidFill>
                    <a:srgbClr val="271001"/>
                  </a:solidFill>
                  <a:latin typeface="Open Sans Bold"/>
                </a:rPr>
                <a:t>Standardise Model </a:t>
              </a:r>
            </a:p>
          </p:txBody>
        </p:sp>
      </p:grpSp>
      <p:grpSp>
        <p:nvGrpSpPr>
          <p:cNvPr id="7" name="Group 7"/>
          <p:cNvGrpSpPr/>
          <p:nvPr/>
        </p:nvGrpSpPr>
        <p:grpSpPr>
          <a:xfrm>
            <a:off x="9430463" y="4277847"/>
            <a:ext cx="7828159" cy="4503539"/>
            <a:chOff x="0" y="0"/>
            <a:chExt cx="10437545" cy="6004719"/>
          </a:xfrm>
        </p:grpSpPr>
        <p:grpSp>
          <p:nvGrpSpPr>
            <p:cNvPr id="8" name="Group 8"/>
            <p:cNvGrpSpPr/>
            <p:nvPr/>
          </p:nvGrpSpPr>
          <p:grpSpPr>
            <a:xfrm>
              <a:off x="289683" y="289683"/>
              <a:ext cx="10147862" cy="5715036"/>
              <a:chOff x="0" y="0"/>
              <a:chExt cx="1508954" cy="849807"/>
            </a:xfrm>
          </p:grpSpPr>
          <p:sp>
            <p:nvSpPr>
              <p:cNvPr id="9" name="Freeform 9"/>
              <p:cNvSpPr/>
              <p:nvPr/>
            </p:nvSpPr>
            <p:spPr>
              <a:xfrm>
                <a:off x="0" y="0"/>
                <a:ext cx="1508954" cy="849808"/>
              </a:xfrm>
              <a:custGeom>
                <a:avLst/>
                <a:gdLst/>
                <a:ahLst/>
                <a:cxnLst/>
                <a:rect l="l" t="t" r="r" b="b"/>
                <a:pathLst>
                  <a:path w="1508954" h="849808">
                    <a:moveTo>
                      <a:pt x="1384494" y="849807"/>
                    </a:moveTo>
                    <a:lnTo>
                      <a:pt x="124460" y="849807"/>
                    </a:lnTo>
                    <a:cubicBezTo>
                      <a:pt x="55880" y="849807"/>
                      <a:pt x="0" y="793927"/>
                      <a:pt x="0" y="725347"/>
                    </a:cubicBezTo>
                    <a:lnTo>
                      <a:pt x="0" y="124460"/>
                    </a:lnTo>
                    <a:cubicBezTo>
                      <a:pt x="0" y="55880"/>
                      <a:pt x="55880" y="0"/>
                      <a:pt x="124460" y="0"/>
                    </a:cubicBezTo>
                    <a:lnTo>
                      <a:pt x="1384494" y="0"/>
                    </a:lnTo>
                    <a:cubicBezTo>
                      <a:pt x="1453074" y="0"/>
                      <a:pt x="1508954" y="55880"/>
                      <a:pt x="1508954" y="124460"/>
                    </a:cubicBezTo>
                    <a:lnTo>
                      <a:pt x="1508954" y="725347"/>
                    </a:lnTo>
                    <a:cubicBezTo>
                      <a:pt x="1508954" y="793927"/>
                      <a:pt x="1453074" y="849808"/>
                      <a:pt x="1384494" y="849808"/>
                    </a:cubicBezTo>
                    <a:close/>
                  </a:path>
                </a:pathLst>
              </a:custGeom>
              <a:solidFill>
                <a:srgbClr val="FEC593">
                  <a:alpha val="33725"/>
                </a:srgbClr>
              </a:solidFill>
            </p:spPr>
            <p:txBody>
              <a:bodyPr/>
              <a:lstStyle/>
              <a:p>
                <a:endParaRPr lang="en-US"/>
              </a:p>
            </p:txBody>
          </p:sp>
        </p:grpSp>
        <p:grpSp>
          <p:nvGrpSpPr>
            <p:cNvPr id="10" name="Group 10"/>
            <p:cNvGrpSpPr/>
            <p:nvPr/>
          </p:nvGrpSpPr>
          <p:grpSpPr>
            <a:xfrm>
              <a:off x="0" y="0"/>
              <a:ext cx="10147862" cy="5715036"/>
              <a:chOff x="0" y="0"/>
              <a:chExt cx="1508954" cy="849807"/>
            </a:xfrm>
          </p:grpSpPr>
          <p:sp>
            <p:nvSpPr>
              <p:cNvPr id="11" name="Freeform 11"/>
              <p:cNvSpPr/>
              <p:nvPr/>
            </p:nvSpPr>
            <p:spPr>
              <a:xfrm>
                <a:off x="0" y="0"/>
                <a:ext cx="1508954" cy="849808"/>
              </a:xfrm>
              <a:custGeom>
                <a:avLst/>
                <a:gdLst/>
                <a:ahLst/>
                <a:cxnLst/>
                <a:rect l="l" t="t" r="r" b="b"/>
                <a:pathLst>
                  <a:path w="1508954" h="849808">
                    <a:moveTo>
                      <a:pt x="1384494" y="849807"/>
                    </a:moveTo>
                    <a:lnTo>
                      <a:pt x="124460" y="849807"/>
                    </a:lnTo>
                    <a:cubicBezTo>
                      <a:pt x="55880" y="849807"/>
                      <a:pt x="0" y="793927"/>
                      <a:pt x="0" y="725347"/>
                    </a:cubicBezTo>
                    <a:lnTo>
                      <a:pt x="0" y="124460"/>
                    </a:lnTo>
                    <a:cubicBezTo>
                      <a:pt x="0" y="55880"/>
                      <a:pt x="55880" y="0"/>
                      <a:pt x="124460" y="0"/>
                    </a:cubicBezTo>
                    <a:lnTo>
                      <a:pt x="1384494" y="0"/>
                    </a:lnTo>
                    <a:cubicBezTo>
                      <a:pt x="1453074" y="0"/>
                      <a:pt x="1508954" y="55880"/>
                      <a:pt x="1508954" y="124460"/>
                    </a:cubicBezTo>
                    <a:lnTo>
                      <a:pt x="1508954" y="725347"/>
                    </a:lnTo>
                    <a:cubicBezTo>
                      <a:pt x="1508954" y="793927"/>
                      <a:pt x="1453074" y="849808"/>
                      <a:pt x="1384494" y="849808"/>
                    </a:cubicBezTo>
                    <a:close/>
                  </a:path>
                </a:pathLst>
              </a:custGeom>
              <a:solidFill>
                <a:srgbClr val="FEC593"/>
              </a:solidFill>
            </p:spPr>
            <p:txBody>
              <a:bodyPr/>
              <a:lstStyle/>
              <a:p>
                <a:endParaRPr lang="en-US"/>
              </a:p>
            </p:txBody>
          </p:sp>
        </p:grpSp>
        <p:sp>
          <p:nvSpPr>
            <p:cNvPr id="12" name="TextBox 12"/>
            <p:cNvSpPr txBox="1"/>
            <p:nvPr/>
          </p:nvSpPr>
          <p:spPr>
            <a:xfrm>
              <a:off x="1341324" y="2381824"/>
              <a:ext cx="7465214" cy="960912"/>
            </a:xfrm>
            <a:prstGeom prst="rect">
              <a:avLst/>
            </a:prstGeom>
          </p:spPr>
          <p:txBody>
            <a:bodyPr lIns="0" tIns="0" rIns="0" bIns="0" rtlCol="0" anchor="t">
              <a:spAutoFit/>
            </a:bodyPr>
            <a:lstStyle/>
            <a:p>
              <a:pPr marL="0" lvl="0" indent="0" algn="ctr">
                <a:lnSpc>
                  <a:spcPts val="5773"/>
                </a:lnSpc>
              </a:pPr>
              <a:endParaRPr/>
            </a:p>
          </p:txBody>
        </p:sp>
      </p:grpSp>
      <p:grpSp>
        <p:nvGrpSpPr>
          <p:cNvPr id="13" name="Group 13"/>
          <p:cNvGrpSpPr/>
          <p:nvPr/>
        </p:nvGrpSpPr>
        <p:grpSpPr>
          <a:xfrm>
            <a:off x="1495577" y="4277847"/>
            <a:ext cx="7828159" cy="4503539"/>
            <a:chOff x="0" y="0"/>
            <a:chExt cx="10437545" cy="6004719"/>
          </a:xfrm>
        </p:grpSpPr>
        <p:grpSp>
          <p:nvGrpSpPr>
            <p:cNvPr id="14" name="Group 14"/>
            <p:cNvGrpSpPr/>
            <p:nvPr/>
          </p:nvGrpSpPr>
          <p:grpSpPr>
            <a:xfrm>
              <a:off x="289683" y="289683"/>
              <a:ext cx="10147862" cy="5715036"/>
              <a:chOff x="0" y="0"/>
              <a:chExt cx="1508954" cy="849807"/>
            </a:xfrm>
          </p:grpSpPr>
          <p:sp>
            <p:nvSpPr>
              <p:cNvPr id="15" name="Freeform 15"/>
              <p:cNvSpPr/>
              <p:nvPr/>
            </p:nvSpPr>
            <p:spPr>
              <a:xfrm>
                <a:off x="0" y="0"/>
                <a:ext cx="1508954" cy="849808"/>
              </a:xfrm>
              <a:custGeom>
                <a:avLst/>
                <a:gdLst/>
                <a:ahLst/>
                <a:cxnLst/>
                <a:rect l="l" t="t" r="r" b="b"/>
                <a:pathLst>
                  <a:path w="1508954" h="849808">
                    <a:moveTo>
                      <a:pt x="1384494" y="849807"/>
                    </a:moveTo>
                    <a:lnTo>
                      <a:pt x="124460" y="849807"/>
                    </a:lnTo>
                    <a:cubicBezTo>
                      <a:pt x="55880" y="849807"/>
                      <a:pt x="0" y="793927"/>
                      <a:pt x="0" y="725347"/>
                    </a:cubicBezTo>
                    <a:lnTo>
                      <a:pt x="0" y="124460"/>
                    </a:lnTo>
                    <a:cubicBezTo>
                      <a:pt x="0" y="55880"/>
                      <a:pt x="55880" y="0"/>
                      <a:pt x="124460" y="0"/>
                    </a:cubicBezTo>
                    <a:lnTo>
                      <a:pt x="1384494" y="0"/>
                    </a:lnTo>
                    <a:cubicBezTo>
                      <a:pt x="1453074" y="0"/>
                      <a:pt x="1508954" y="55880"/>
                      <a:pt x="1508954" y="124460"/>
                    </a:cubicBezTo>
                    <a:lnTo>
                      <a:pt x="1508954" y="725347"/>
                    </a:lnTo>
                    <a:cubicBezTo>
                      <a:pt x="1508954" y="793927"/>
                      <a:pt x="1453074" y="849808"/>
                      <a:pt x="1384494" y="849808"/>
                    </a:cubicBezTo>
                    <a:close/>
                  </a:path>
                </a:pathLst>
              </a:custGeom>
              <a:solidFill>
                <a:srgbClr val="FEC593">
                  <a:alpha val="33725"/>
                </a:srgbClr>
              </a:solidFill>
            </p:spPr>
            <p:txBody>
              <a:bodyPr/>
              <a:lstStyle/>
              <a:p>
                <a:endParaRPr lang="en-US"/>
              </a:p>
            </p:txBody>
          </p:sp>
        </p:grpSp>
        <p:grpSp>
          <p:nvGrpSpPr>
            <p:cNvPr id="16" name="Group 16"/>
            <p:cNvGrpSpPr/>
            <p:nvPr/>
          </p:nvGrpSpPr>
          <p:grpSpPr>
            <a:xfrm>
              <a:off x="0" y="0"/>
              <a:ext cx="10147862" cy="5715036"/>
              <a:chOff x="0" y="0"/>
              <a:chExt cx="1508954" cy="849807"/>
            </a:xfrm>
          </p:grpSpPr>
          <p:sp>
            <p:nvSpPr>
              <p:cNvPr id="17" name="Freeform 17"/>
              <p:cNvSpPr/>
              <p:nvPr/>
            </p:nvSpPr>
            <p:spPr>
              <a:xfrm>
                <a:off x="0" y="0"/>
                <a:ext cx="1508954" cy="849808"/>
              </a:xfrm>
              <a:custGeom>
                <a:avLst/>
                <a:gdLst/>
                <a:ahLst/>
                <a:cxnLst/>
                <a:rect l="l" t="t" r="r" b="b"/>
                <a:pathLst>
                  <a:path w="1508954" h="849808">
                    <a:moveTo>
                      <a:pt x="1384494" y="849807"/>
                    </a:moveTo>
                    <a:lnTo>
                      <a:pt x="124460" y="849807"/>
                    </a:lnTo>
                    <a:cubicBezTo>
                      <a:pt x="55880" y="849807"/>
                      <a:pt x="0" y="793927"/>
                      <a:pt x="0" y="725347"/>
                    </a:cubicBezTo>
                    <a:lnTo>
                      <a:pt x="0" y="124460"/>
                    </a:lnTo>
                    <a:cubicBezTo>
                      <a:pt x="0" y="55880"/>
                      <a:pt x="55880" y="0"/>
                      <a:pt x="124460" y="0"/>
                    </a:cubicBezTo>
                    <a:lnTo>
                      <a:pt x="1384494" y="0"/>
                    </a:lnTo>
                    <a:cubicBezTo>
                      <a:pt x="1453074" y="0"/>
                      <a:pt x="1508954" y="55880"/>
                      <a:pt x="1508954" y="124460"/>
                    </a:cubicBezTo>
                    <a:lnTo>
                      <a:pt x="1508954" y="725347"/>
                    </a:lnTo>
                    <a:cubicBezTo>
                      <a:pt x="1508954" y="793927"/>
                      <a:pt x="1453074" y="849808"/>
                      <a:pt x="1384494" y="849808"/>
                    </a:cubicBezTo>
                    <a:close/>
                  </a:path>
                </a:pathLst>
              </a:custGeom>
              <a:solidFill>
                <a:srgbClr val="FEC593"/>
              </a:solidFill>
            </p:spPr>
            <p:txBody>
              <a:bodyPr/>
              <a:lstStyle/>
              <a:p>
                <a:endParaRPr lang="en-US"/>
              </a:p>
            </p:txBody>
          </p:sp>
        </p:grpSp>
        <p:sp>
          <p:nvSpPr>
            <p:cNvPr id="18" name="TextBox 18"/>
            <p:cNvSpPr txBox="1"/>
            <p:nvPr/>
          </p:nvSpPr>
          <p:spPr>
            <a:xfrm>
              <a:off x="1341324" y="2381824"/>
              <a:ext cx="7465214" cy="960912"/>
            </a:xfrm>
            <a:prstGeom prst="rect">
              <a:avLst/>
            </a:prstGeom>
          </p:spPr>
          <p:txBody>
            <a:bodyPr lIns="0" tIns="0" rIns="0" bIns="0" rtlCol="0" anchor="t">
              <a:spAutoFit/>
            </a:bodyPr>
            <a:lstStyle/>
            <a:p>
              <a:pPr marL="0" lvl="0" indent="0" algn="ctr">
                <a:lnSpc>
                  <a:spcPts val="5773"/>
                </a:lnSpc>
              </a:pPr>
              <a:endParaRPr/>
            </a:p>
          </p:txBody>
        </p:sp>
      </p:grpSp>
      <p:sp>
        <p:nvSpPr>
          <p:cNvPr id="19" name="Freeform 19"/>
          <p:cNvSpPr/>
          <p:nvPr/>
        </p:nvSpPr>
        <p:spPr>
          <a:xfrm>
            <a:off x="1495577" y="5786280"/>
            <a:ext cx="7648423" cy="1486674"/>
          </a:xfrm>
          <a:custGeom>
            <a:avLst/>
            <a:gdLst/>
            <a:ahLst/>
            <a:cxnLst/>
            <a:rect l="l" t="t" r="r" b="b"/>
            <a:pathLst>
              <a:path w="7648423" h="1486674">
                <a:moveTo>
                  <a:pt x="0" y="0"/>
                </a:moveTo>
                <a:lnTo>
                  <a:pt x="7648423" y="0"/>
                </a:lnTo>
                <a:lnTo>
                  <a:pt x="7648423" y="1486674"/>
                </a:lnTo>
                <a:lnTo>
                  <a:pt x="0" y="1486674"/>
                </a:lnTo>
                <a:lnTo>
                  <a:pt x="0" y="0"/>
                </a:lnTo>
                <a:close/>
              </a:path>
            </a:pathLst>
          </a:custGeom>
          <a:blipFill>
            <a:blip r:embed="rId5"/>
            <a:stretch>
              <a:fillRect r="-27697"/>
            </a:stretch>
          </a:blipFill>
        </p:spPr>
        <p:txBody>
          <a:bodyPr/>
          <a:lstStyle/>
          <a:p>
            <a:endParaRPr lang="en-US"/>
          </a:p>
        </p:txBody>
      </p:sp>
      <p:sp>
        <p:nvSpPr>
          <p:cNvPr id="20" name="Freeform 20"/>
          <p:cNvSpPr/>
          <p:nvPr/>
        </p:nvSpPr>
        <p:spPr>
          <a:xfrm>
            <a:off x="4650120" y="2691731"/>
            <a:ext cx="1110695" cy="1357516"/>
          </a:xfrm>
          <a:custGeom>
            <a:avLst/>
            <a:gdLst/>
            <a:ahLst/>
            <a:cxnLst/>
            <a:rect l="l" t="t" r="r" b="b"/>
            <a:pathLst>
              <a:path w="1110695" h="1357516">
                <a:moveTo>
                  <a:pt x="0" y="0"/>
                </a:moveTo>
                <a:lnTo>
                  <a:pt x="1110694" y="0"/>
                </a:lnTo>
                <a:lnTo>
                  <a:pt x="1110694" y="1357516"/>
                </a:lnTo>
                <a:lnTo>
                  <a:pt x="0" y="13575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9527825" y="4424755"/>
            <a:ext cx="7731475" cy="4209722"/>
          </a:xfrm>
          <a:custGeom>
            <a:avLst/>
            <a:gdLst/>
            <a:ahLst/>
            <a:cxnLst/>
            <a:rect l="l" t="t" r="r" b="b"/>
            <a:pathLst>
              <a:path w="7731475" h="4209722">
                <a:moveTo>
                  <a:pt x="0" y="0"/>
                </a:moveTo>
                <a:lnTo>
                  <a:pt x="7731475" y="0"/>
                </a:lnTo>
                <a:lnTo>
                  <a:pt x="7731475" y="4209723"/>
                </a:lnTo>
                <a:lnTo>
                  <a:pt x="0" y="4209723"/>
                </a:lnTo>
                <a:lnTo>
                  <a:pt x="0" y="0"/>
                </a:lnTo>
                <a:close/>
              </a:path>
            </a:pathLst>
          </a:custGeom>
          <a:blipFill>
            <a:blip r:embed="rId8"/>
            <a:stretch>
              <a:fillRect/>
            </a:stretch>
          </a:blipFill>
        </p:spPr>
        <p:txBody>
          <a:bodyPr/>
          <a:lstStyle/>
          <a:p>
            <a:endParaRPr lang="en-US"/>
          </a:p>
        </p:txBody>
      </p:sp>
      <p:sp>
        <p:nvSpPr>
          <p:cNvPr id="22" name="TextBox 22"/>
          <p:cNvSpPr txBox="1"/>
          <p:nvPr/>
        </p:nvSpPr>
        <p:spPr>
          <a:xfrm>
            <a:off x="1227415" y="1745748"/>
            <a:ext cx="8463441" cy="714375"/>
          </a:xfrm>
          <a:prstGeom prst="rect">
            <a:avLst/>
          </a:prstGeom>
        </p:spPr>
        <p:txBody>
          <a:bodyPr lIns="0" tIns="0" rIns="0" bIns="0" rtlCol="0" anchor="t">
            <a:spAutoFit/>
          </a:bodyPr>
          <a:lstStyle/>
          <a:p>
            <a:pPr marL="0" lvl="0" indent="0" algn="ctr">
              <a:lnSpc>
                <a:spcPts val="5680"/>
              </a:lnSpc>
            </a:pPr>
            <a:r>
              <a:rPr lang="en-US" sz="4733">
                <a:solidFill>
                  <a:srgbClr val="FEC593"/>
                </a:solidFill>
                <a:latin typeface="Jorick"/>
              </a:rPr>
              <a:t>Standardise Data</a:t>
            </a:r>
          </a:p>
        </p:txBody>
      </p:sp>
      <p:sp>
        <p:nvSpPr>
          <p:cNvPr id="23" name="TextBox 23"/>
          <p:cNvSpPr txBox="1"/>
          <p:nvPr/>
        </p:nvSpPr>
        <p:spPr>
          <a:xfrm>
            <a:off x="8597144" y="1745748"/>
            <a:ext cx="8463441" cy="714375"/>
          </a:xfrm>
          <a:prstGeom prst="rect">
            <a:avLst/>
          </a:prstGeom>
        </p:spPr>
        <p:txBody>
          <a:bodyPr lIns="0" tIns="0" rIns="0" bIns="0" rtlCol="0" anchor="t">
            <a:spAutoFit/>
          </a:bodyPr>
          <a:lstStyle/>
          <a:p>
            <a:pPr marL="0" lvl="0" indent="0" algn="ctr">
              <a:lnSpc>
                <a:spcPts val="5680"/>
              </a:lnSpc>
            </a:pPr>
            <a:r>
              <a:rPr lang="en-US" sz="4733">
                <a:solidFill>
                  <a:srgbClr val="FEC593"/>
                </a:solidFill>
                <a:latin typeface="Jorick"/>
              </a:rPr>
              <a:t>PCA Application</a:t>
            </a:r>
          </a:p>
        </p:txBody>
      </p:sp>
      <p:sp>
        <p:nvSpPr>
          <p:cNvPr id="24" name="Freeform 24"/>
          <p:cNvSpPr/>
          <p:nvPr/>
        </p:nvSpPr>
        <p:spPr>
          <a:xfrm>
            <a:off x="12150107" y="2726286"/>
            <a:ext cx="1357516" cy="1288406"/>
          </a:xfrm>
          <a:custGeom>
            <a:avLst/>
            <a:gdLst/>
            <a:ahLst/>
            <a:cxnLst/>
            <a:rect l="l" t="t" r="r" b="b"/>
            <a:pathLst>
              <a:path w="1357516" h="1288406">
                <a:moveTo>
                  <a:pt x="0" y="0"/>
                </a:moveTo>
                <a:lnTo>
                  <a:pt x="1357516" y="0"/>
                </a:lnTo>
                <a:lnTo>
                  <a:pt x="1357516" y="1288406"/>
                </a:lnTo>
                <a:lnTo>
                  <a:pt x="0" y="128840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5" name="Freeform 25" descr="Rustic Coffeeshop Element."/>
          <p:cNvSpPr/>
          <p:nvPr/>
        </p:nvSpPr>
        <p:spPr>
          <a:xfrm rot="-10402504" flipH="1">
            <a:off x="-247762" y="-310895"/>
            <a:ext cx="2950354" cy="2876595"/>
          </a:xfrm>
          <a:custGeom>
            <a:avLst/>
            <a:gdLst/>
            <a:ahLst/>
            <a:cxnLst/>
            <a:rect l="l" t="t" r="r" b="b"/>
            <a:pathLst>
              <a:path w="2950354" h="2876595">
                <a:moveTo>
                  <a:pt x="2950354" y="0"/>
                </a:moveTo>
                <a:lnTo>
                  <a:pt x="0" y="0"/>
                </a:lnTo>
                <a:lnTo>
                  <a:pt x="0" y="2876595"/>
                </a:lnTo>
                <a:lnTo>
                  <a:pt x="2950354" y="2876595"/>
                </a:lnTo>
                <a:lnTo>
                  <a:pt x="2950354"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6" name="Freeform 26" descr="Rustic Coffeeshop Element."/>
          <p:cNvSpPr/>
          <p:nvPr/>
        </p:nvSpPr>
        <p:spPr>
          <a:xfrm rot="670733" flipH="1">
            <a:off x="404075" y="7926665"/>
            <a:ext cx="2731560" cy="2663271"/>
          </a:xfrm>
          <a:custGeom>
            <a:avLst/>
            <a:gdLst/>
            <a:ahLst/>
            <a:cxnLst/>
            <a:rect l="l" t="t" r="r" b="b"/>
            <a:pathLst>
              <a:path w="2731560" h="2663271">
                <a:moveTo>
                  <a:pt x="2731560" y="0"/>
                </a:moveTo>
                <a:lnTo>
                  <a:pt x="0" y="0"/>
                </a:lnTo>
                <a:lnTo>
                  <a:pt x="0" y="2663270"/>
                </a:lnTo>
                <a:lnTo>
                  <a:pt x="2731560" y="2663270"/>
                </a:lnTo>
                <a:lnTo>
                  <a:pt x="273156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71001"/>
        </a:solidFill>
        <a:effectLst/>
      </p:bgPr>
    </p:bg>
    <p:spTree>
      <p:nvGrpSpPr>
        <p:cNvPr id="1" name=""/>
        <p:cNvGrpSpPr/>
        <p:nvPr/>
      </p:nvGrpSpPr>
      <p:grpSpPr>
        <a:xfrm>
          <a:off x="0" y="0"/>
          <a:ext cx="0" cy="0"/>
          <a:chOff x="0" y="0"/>
          <a:chExt cx="0" cy="0"/>
        </a:xfrm>
      </p:grpSpPr>
      <p:sp>
        <p:nvSpPr>
          <p:cNvPr id="2" name="Freeform 2"/>
          <p:cNvSpPr/>
          <p:nvPr/>
        </p:nvSpPr>
        <p:spPr>
          <a:xfrm flipH="1">
            <a:off x="15238935" y="-1028700"/>
            <a:ext cx="2655916" cy="4114800"/>
          </a:xfrm>
          <a:custGeom>
            <a:avLst/>
            <a:gdLst/>
            <a:ahLst/>
            <a:cxnLst/>
            <a:rect l="l" t="t" r="r" b="b"/>
            <a:pathLst>
              <a:path w="2655916" h="4114800">
                <a:moveTo>
                  <a:pt x="2655916" y="0"/>
                </a:moveTo>
                <a:lnTo>
                  <a:pt x="0" y="0"/>
                </a:lnTo>
                <a:lnTo>
                  <a:pt x="0" y="4114800"/>
                </a:lnTo>
                <a:lnTo>
                  <a:pt x="2655916" y="4114800"/>
                </a:lnTo>
                <a:lnTo>
                  <a:pt x="265591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flipV="1">
            <a:off x="-154048" y="8418578"/>
            <a:ext cx="2731560" cy="2663271"/>
          </a:xfrm>
          <a:custGeom>
            <a:avLst/>
            <a:gdLst/>
            <a:ahLst/>
            <a:cxnLst/>
            <a:rect l="l" t="t" r="r" b="b"/>
            <a:pathLst>
              <a:path w="2731560" h="2663271">
                <a:moveTo>
                  <a:pt x="2731560" y="2663271"/>
                </a:moveTo>
                <a:lnTo>
                  <a:pt x="0" y="2663271"/>
                </a:lnTo>
                <a:lnTo>
                  <a:pt x="0" y="0"/>
                </a:lnTo>
                <a:lnTo>
                  <a:pt x="2731560" y="0"/>
                </a:lnTo>
                <a:lnTo>
                  <a:pt x="2731560" y="2663271"/>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1155465" y="3688643"/>
            <a:ext cx="15977069" cy="3191510"/>
          </a:xfrm>
          <a:prstGeom prst="rect">
            <a:avLst/>
          </a:prstGeom>
        </p:spPr>
        <p:txBody>
          <a:bodyPr lIns="0" tIns="0" rIns="0" bIns="0" rtlCol="0" anchor="t">
            <a:spAutoFit/>
          </a:bodyPr>
          <a:lstStyle/>
          <a:p>
            <a:pPr algn="ctr">
              <a:lnSpc>
                <a:spcPts val="3639"/>
              </a:lnSpc>
            </a:pPr>
            <a:r>
              <a:rPr lang="en-US" sz="2599">
                <a:solidFill>
                  <a:srgbClr val="FFFFFF"/>
                </a:solidFill>
                <a:latin typeface="Open Sans"/>
              </a:rPr>
              <a:t>What </a:t>
            </a:r>
            <a:r>
              <a:rPr lang="en-US" sz="2599">
                <a:solidFill>
                  <a:srgbClr val="FFFFFF"/>
                </a:solidFill>
                <a:latin typeface="Open Sans Italics"/>
              </a:rPr>
              <a:t>is </a:t>
            </a:r>
            <a:r>
              <a:rPr lang="en-US" sz="2599">
                <a:solidFill>
                  <a:srgbClr val="FFFFFF"/>
                </a:solidFill>
                <a:latin typeface="Open Sans"/>
              </a:rPr>
              <a:t>it about your favourite coffee that you enjoy?</a:t>
            </a:r>
          </a:p>
          <a:p>
            <a:pPr algn="ctr">
              <a:lnSpc>
                <a:spcPts val="3639"/>
              </a:lnSpc>
            </a:pPr>
            <a:endParaRPr lang="en-US" sz="2599">
              <a:solidFill>
                <a:srgbClr val="FFFFFF"/>
              </a:solidFill>
              <a:latin typeface="Open Sans"/>
            </a:endParaRPr>
          </a:p>
          <a:p>
            <a:pPr algn="ctr">
              <a:lnSpc>
                <a:spcPts val="3639"/>
              </a:lnSpc>
            </a:pPr>
            <a:endParaRPr lang="en-US" sz="2599">
              <a:solidFill>
                <a:srgbClr val="FFFFFF"/>
              </a:solidFill>
              <a:latin typeface="Open Sans"/>
            </a:endParaRPr>
          </a:p>
          <a:p>
            <a:pPr algn="ctr">
              <a:lnSpc>
                <a:spcPts val="3639"/>
              </a:lnSpc>
            </a:pPr>
            <a:r>
              <a:rPr lang="en-US" sz="2599">
                <a:solidFill>
                  <a:srgbClr val="FFFFFF"/>
                </a:solidFill>
                <a:latin typeface="Open Sans"/>
              </a:rPr>
              <a:t>Would you know how your preferences might translate into various coffee beans?</a:t>
            </a:r>
          </a:p>
          <a:p>
            <a:pPr algn="ctr">
              <a:lnSpc>
                <a:spcPts val="3639"/>
              </a:lnSpc>
            </a:pPr>
            <a:endParaRPr lang="en-US" sz="2599">
              <a:solidFill>
                <a:srgbClr val="FFFFFF"/>
              </a:solidFill>
              <a:latin typeface="Open Sans"/>
            </a:endParaRPr>
          </a:p>
          <a:p>
            <a:pPr algn="ctr">
              <a:lnSpc>
                <a:spcPts val="3639"/>
              </a:lnSpc>
            </a:pPr>
            <a:endParaRPr lang="en-US" sz="2599">
              <a:solidFill>
                <a:srgbClr val="FFFFFF"/>
              </a:solidFill>
              <a:latin typeface="Open Sans"/>
            </a:endParaRPr>
          </a:p>
          <a:p>
            <a:pPr algn="ctr">
              <a:lnSpc>
                <a:spcPts val="3639"/>
              </a:lnSpc>
              <a:spcBef>
                <a:spcPct val="0"/>
              </a:spcBef>
            </a:pPr>
            <a:r>
              <a:rPr lang="en-US" sz="2599">
                <a:solidFill>
                  <a:srgbClr val="FFFFFF"/>
                </a:solidFill>
                <a:latin typeface="Open Sans"/>
              </a:rPr>
              <a:t>If you know you enjoy coffee from Colombia, does that mean you might enjoy coffee from Rwanda?</a:t>
            </a:r>
          </a:p>
        </p:txBody>
      </p:sp>
      <p:sp>
        <p:nvSpPr>
          <p:cNvPr id="5" name="TextBox 5"/>
          <p:cNvSpPr txBox="1"/>
          <p:nvPr/>
        </p:nvSpPr>
        <p:spPr>
          <a:xfrm>
            <a:off x="2826496" y="1965325"/>
            <a:ext cx="12635008" cy="1120775"/>
          </a:xfrm>
          <a:prstGeom prst="rect">
            <a:avLst/>
          </a:prstGeom>
        </p:spPr>
        <p:txBody>
          <a:bodyPr lIns="0" tIns="0" rIns="0" bIns="0" rtlCol="0" anchor="t">
            <a:spAutoFit/>
          </a:bodyPr>
          <a:lstStyle/>
          <a:p>
            <a:pPr algn="ctr">
              <a:lnSpc>
                <a:spcPts val="9100"/>
              </a:lnSpc>
              <a:spcBef>
                <a:spcPct val="0"/>
              </a:spcBef>
            </a:pPr>
            <a:r>
              <a:rPr lang="en-US" sz="6500">
                <a:solidFill>
                  <a:srgbClr val="D29C6C"/>
                </a:solidFill>
                <a:latin typeface="Jorick"/>
              </a:rPr>
              <a:t>HAVE YOU EVER WONDERED...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71001"/>
        </a:solidFill>
        <a:effectLst/>
      </p:bgPr>
    </p:bg>
    <p:spTree>
      <p:nvGrpSpPr>
        <p:cNvPr id="1" name=""/>
        <p:cNvGrpSpPr/>
        <p:nvPr/>
      </p:nvGrpSpPr>
      <p:grpSpPr>
        <a:xfrm>
          <a:off x="0" y="0"/>
          <a:ext cx="0" cy="0"/>
          <a:chOff x="0" y="0"/>
          <a:chExt cx="0" cy="0"/>
        </a:xfrm>
      </p:grpSpPr>
      <p:sp>
        <p:nvSpPr>
          <p:cNvPr id="2" name="AutoShape 2"/>
          <p:cNvSpPr/>
          <p:nvPr/>
        </p:nvSpPr>
        <p:spPr>
          <a:xfrm>
            <a:off x="1505941" y="4078980"/>
            <a:ext cx="5122944" cy="0"/>
          </a:xfrm>
          <a:prstGeom prst="line">
            <a:avLst/>
          </a:prstGeom>
          <a:ln w="38100" cap="flat">
            <a:solidFill>
              <a:srgbClr val="FEC593"/>
            </a:solidFill>
            <a:prstDash val="solid"/>
            <a:headEnd type="none" w="sm" len="sm"/>
            <a:tailEnd type="none" w="sm" len="sm"/>
          </a:ln>
        </p:spPr>
        <p:txBody>
          <a:bodyPr/>
          <a:lstStyle/>
          <a:p>
            <a:endParaRPr lang="en-US"/>
          </a:p>
        </p:txBody>
      </p:sp>
      <p:sp>
        <p:nvSpPr>
          <p:cNvPr id="3" name="Freeform 3"/>
          <p:cNvSpPr/>
          <p:nvPr/>
        </p:nvSpPr>
        <p:spPr>
          <a:xfrm>
            <a:off x="10868265" y="5263902"/>
            <a:ext cx="5292536" cy="5023098"/>
          </a:xfrm>
          <a:custGeom>
            <a:avLst/>
            <a:gdLst/>
            <a:ahLst/>
            <a:cxnLst/>
            <a:rect l="l" t="t" r="r" b="b"/>
            <a:pathLst>
              <a:path w="5292536" h="5023098">
                <a:moveTo>
                  <a:pt x="0" y="0"/>
                </a:moveTo>
                <a:lnTo>
                  <a:pt x="5292536" y="0"/>
                </a:lnTo>
                <a:lnTo>
                  <a:pt x="5292536" y="5023098"/>
                </a:lnTo>
                <a:lnTo>
                  <a:pt x="0" y="50230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7478862" y="521577"/>
            <a:ext cx="10009897" cy="8470803"/>
          </a:xfrm>
          <a:custGeom>
            <a:avLst/>
            <a:gdLst/>
            <a:ahLst/>
            <a:cxnLst/>
            <a:rect l="l" t="t" r="r" b="b"/>
            <a:pathLst>
              <a:path w="10009897" h="8470803">
                <a:moveTo>
                  <a:pt x="0" y="0"/>
                </a:moveTo>
                <a:lnTo>
                  <a:pt x="10009897" y="0"/>
                </a:lnTo>
                <a:lnTo>
                  <a:pt x="10009897" y="8470803"/>
                </a:lnTo>
                <a:lnTo>
                  <a:pt x="0" y="8470803"/>
                </a:lnTo>
                <a:lnTo>
                  <a:pt x="0" y="0"/>
                </a:lnTo>
                <a:close/>
              </a:path>
            </a:pathLst>
          </a:custGeom>
          <a:blipFill>
            <a:blip r:embed="rId4"/>
            <a:stretch>
              <a:fillRect/>
            </a:stretch>
          </a:blipFill>
        </p:spPr>
        <p:txBody>
          <a:bodyPr/>
          <a:lstStyle/>
          <a:p>
            <a:endParaRPr lang="en-US"/>
          </a:p>
        </p:txBody>
      </p:sp>
      <p:sp>
        <p:nvSpPr>
          <p:cNvPr id="5" name="Freeform 5" descr="Rustic Coffeeshop Element."/>
          <p:cNvSpPr/>
          <p:nvPr/>
        </p:nvSpPr>
        <p:spPr>
          <a:xfrm flipH="1">
            <a:off x="16160801" y="-1028700"/>
            <a:ext cx="2655916" cy="4114800"/>
          </a:xfrm>
          <a:custGeom>
            <a:avLst/>
            <a:gdLst/>
            <a:ahLst/>
            <a:cxnLst/>
            <a:rect l="l" t="t" r="r" b="b"/>
            <a:pathLst>
              <a:path w="2655916" h="4114800">
                <a:moveTo>
                  <a:pt x="2655916" y="0"/>
                </a:moveTo>
                <a:lnTo>
                  <a:pt x="0" y="0"/>
                </a:lnTo>
                <a:lnTo>
                  <a:pt x="0" y="4114800"/>
                </a:lnTo>
                <a:lnTo>
                  <a:pt x="2655916" y="4114800"/>
                </a:lnTo>
                <a:lnTo>
                  <a:pt x="2655916"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412786" y="3297930"/>
            <a:ext cx="8463441" cy="781050"/>
          </a:xfrm>
          <a:prstGeom prst="rect">
            <a:avLst/>
          </a:prstGeom>
        </p:spPr>
        <p:txBody>
          <a:bodyPr lIns="0" tIns="0" rIns="0" bIns="0" rtlCol="0" anchor="t">
            <a:spAutoFit/>
          </a:bodyPr>
          <a:lstStyle/>
          <a:p>
            <a:pPr marL="0" lvl="0" indent="0" algn="ctr">
              <a:lnSpc>
                <a:spcPts val="6000"/>
              </a:lnSpc>
            </a:pPr>
            <a:r>
              <a:rPr lang="en-US" sz="5000">
                <a:solidFill>
                  <a:srgbClr val="FEC593"/>
                </a:solidFill>
                <a:latin typeface="Jorick"/>
              </a:rPr>
              <a:t>PCA Application</a:t>
            </a:r>
          </a:p>
        </p:txBody>
      </p:sp>
      <p:sp>
        <p:nvSpPr>
          <p:cNvPr id="7" name="TextBox 7"/>
          <p:cNvSpPr txBox="1"/>
          <p:nvPr/>
        </p:nvSpPr>
        <p:spPr>
          <a:xfrm>
            <a:off x="680443" y="4277256"/>
            <a:ext cx="6276982" cy="3190875"/>
          </a:xfrm>
          <a:prstGeom prst="rect">
            <a:avLst/>
          </a:prstGeom>
        </p:spPr>
        <p:txBody>
          <a:bodyPr lIns="0" tIns="0" rIns="0" bIns="0" rtlCol="0" anchor="t">
            <a:spAutoFit/>
          </a:bodyPr>
          <a:lstStyle/>
          <a:p>
            <a:pPr algn="ctr">
              <a:lnSpc>
                <a:spcPts val="5040"/>
              </a:lnSpc>
            </a:pPr>
            <a:endParaRPr/>
          </a:p>
          <a:p>
            <a:pPr algn="ctr">
              <a:lnSpc>
                <a:spcPts val="5040"/>
              </a:lnSpc>
            </a:pPr>
            <a:r>
              <a:rPr lang="en-US" sz="4200">
                <a:solidFill>
                  <a:srgbClr val="FAFAFA"/>
                </a:solidFill>
                <a:latin typeface="Open Sans"/>
              </a:rPr>
              <a:t>Explained Variance Ratio </a:t>
            </a:r>
            <a:r>
              <a:rPr lang="en-US" sz="4200">
                <a:solidFill>
                  <a:srgbClr val="FAFAFA"/>
                </a:solidFill>
                <a:latin typeface="Open Sans Bold"/>
              </a:rPr>
              <a:t>= 92.40% </a:t>
            </a:r>
          </a:p>
          <a:p>
            <a:pPr algn="ctr">
              <a:lnSpc>
                <a:spcPts val="5040"/>
              </a:lnSpc>
            </a:pPr>
            <a:endParaRPr lang="en-US" sz="4200">
              <a:solidFill>
                <a:srgbClr val="FAFAFA"/>
              </a:solidFill>
              <a:latin typeface="Open Sans Bold"/>
            </a:endParaRPr>
          </a:p>
          <a:p>
            <a:pPr marL="0" lvl="0" indent="0" algn="ctr">
              <a:lnSpc>
                <a:spcPts val="5040"/>
              </a:lnSpc>
              <a:spcBef>
                <a:spcPct val="0"/>
              </a:spcBef>
            </a:pPr>
            <a:endParaRPr lang="en-US" sz="4200">
              <a:solidFill>
                <a:srgbClr val="FAFAFA"/>
              </a:solidFill>
              <a:latin typeface="Open Sans Bold"/>
            </a:endParaRPr>
          </a:p>
        </p:txBody>
      </p:sp>
      <p:sp>
        <p:nvSpPr>
          <p:cNvPr id="8" name="Freeform 8" descr="Rustic Coffeeshop Element."/>
          <p:cNvSpPr/>
          <p:nvPr/>
        </p:nvSpPr>
        <p:spPr>
          <a:xfrm rot="809223" flipH="1">
            <a:off x="536986" y="7926665"/>
            <a:ext cx="2731560" cy="2663271"/>
          </a:xfrm>
          <a:custGeom>
            <a:avLst/>
            <a:gdLst/>
            <a:ahLst/>
            <a:cxnLst/>
            <a:rect l="l" t="t" r="r" b="b"/>
            <a:pathLst>
              <a:path w="2731560" h="2663271">
                <a:moveTo>
                  <a:pt x="2731559" y="0"/>
                </a:moveTo>
                <a:lnTo>
                  <a:pt x="0" y="0"/>
                </a:lnTo>
                <a:lnTo>
                  <a:pt x="0" y="2663270"/>
                </a:lnTo>
                <a:lnTo>
                  <a:pt x="2731559" y="2663270"/>
                </a:lnTo>
                <a:lnTo>
                  <a:pt x="2731559"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Freeform 9"/>
          <p:cNvSpPr/>
          <p:nvPr/>
        </p:nvSpPr>
        <p:spPr>
          <a:xfrm>
            <a:off x="7826404" y="8992380"/>
            <a:ext cx="9314814" cy="1224144"/>
          </a:xfrm>
          <a:custGeom>
            <a:avLst/>
            <a:gdLst/>
            <a:ahLst/>
            <a:cxnLst/>
            <a:rect l="l" t="t" r="r" b="b"/>
            <a:pathLst>
              <a:path w="9314814" h="1224144">
                <a:moveTo>
                  <a:pt x="0" y="0"/>
                </a:moveTo>
                <a:lnTo>
                  <a:pt x="9314814" y="0"/>
                </a:lnTo>
                <a:lnTo>
                  <a:pt x="9314814" y="1224143"/>
                </a:lnTo>
                <a:lnTo>
                  <a:pt x="0" y="1224143"/>
                </a:lnTo>
                <a:lnTo>
                  <a:pt x="0" y="0"/>
                </a:lnTo>
                <a:close/>
              </a:path>
            </a:pathLst>
          </a:custGeom>
          <a:blipFill>
            <a:blip r:embed="rId9"/>
            <a:stretch>
              <a:fillRect t="-426364" r="-27043"/>
            </a:stretch>
          </a:blipFill>
        </p:spPr>
        <p:txBody>
          <a:bodyPr/>
          <a:lstStyle/>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71001"/>
        </a:solidFill>
        <a:effectLst/>
      </p:bgPr>
    </p:bg>
    <p:spTree>
      <p:nvGrpSpPr>
        <p:cNvPr id="1" name=""/>
        <p:cNvGrpSpPr/>
        <p:nvPr/>
      </p:nvGrpSpPr>
      <p:grpSpPr>
        <a:xfrm>
          <a:off x="0" y="0"/>
          <a:ext cx="0" cy="0"/>
          <a:chOff x="0" y="0"/>
          <a:chExt cx="0" cy="0"/>
        </a:xfrm>
      </p:grpSpPr>
      <p:sp>
        <p:nvSpPr>
          <p:cNvPr id="2" name="Freeform 2"/>
          <p:cNvSpPr/>
          <p:nvPr/>
        </p:nvSpPr>
        <p:spPr>
          <a:xfrm>
            <a:off x="2207805" y="4025958"/>
            <a:ext cx="3401847" cy="3727123"/>
          </a:xfrm>
          <a:custGeom>
            <a:avLst/>
            <a:gdLst/>
            <a:ahLst/>
            <a:cxnLst/>
            <a:rect l="l" t="t" r="r" b="b"/>
            <a:pathLst>
              <a:path w="3401847" h="3727123">
                <a:moveTo>
                  <a:pt x="0" y="0"/>
                </a:moveTo>
                <a:lnTo>
                  <a:pt x="3401847" y="0"/>
                </a:lnTo>
                <a:lnTo>
                  <a:pt x="3401847" y="3727123"/>
                </a:lnTo>
                <a:lnTo>
                  <a:pt x="0" y="37271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8187965" y="1706036"/>
            <a:ext cx="9845515" cy="1797255"/>
          </a:xfrm>
          <a:custGeom>
            <a:avLst/>
            <a:gdLst/>
            <a:ahLst/>
            <a:cxnLst/>
            <a:rect l="l" t="t" r="r" b="b"/>
            <a:pathLst>
              <a:path w="9845515" h="1797255">
                <a:moveTo>
                  <a:pt x="0" y="0"/>
                </a:moveTo>
                <a:lnTo>
                  <a:pt x="9845515" y="0"/>
                </a:lnTo>
                <a:lnTo>
                  <a:pt x="9845515" y="1797255"/>
                </a:lnTo>
                <a:lnTo>
                  <a:pt x="0" y="1797255"/>
                </a:lnTo>
                <a:lnTo>
                  <a:pt x="0" y="0"/>
                </a:lnTo>
                <a:close/>
              </a:path>
            </a:pathLst>
          </a:custGeom>
          <a:blipFill>
            <a:blip r:embed="rId5"/>
            <a:stretch>
              <a:fillRect t="-2443" r="-12885" b="-88403"/>
            </a:stretch>
          </a:blipFill>
        </p:spPr>
        <p:txBody>
          <a:bodyPr/>
          <a:lstStyle/>
          <a:p>
            <a:endParaRPr lang="en-US"/>
          </a:p>
        </p:txBody>
      </p:sp>
      <p:sp>
        <p:nvSpPr>
          <p:cNvPr id="4" name="AutoShape 4"/>
          <p:cNvSpPr/>
          <p:nvPr/>
        </p:nvSpPr>
        <p:spPr>
          <a:xfrm flipV="1">
            <a:off x="7841714" y="0"/>
            <a:ext cx="0" cy="10287000"/>
          </a:xfrm>
          <a:prstGeom prst="line">
            <a:avLst/>
          </a:prstGeom>
          <a:ln w="9525" cap="flat">
            <a:solidFill>
              <a:srgbClr val="D29C6C"/>
            </a:solidFill>
            <a:prstDash val="solid"/>
            <a:headEnd type="none" w="sm" len="sm"/>
            <a:tailEnd type="none" w="sm" len="sm"/>
          </a:ln>
        </p:spPr>
        <p:txBody>
          <a:bodyPr/>
          <a:lstStyle/>
          <a:p>
            <a:endParaRPr lang="en-US"/>
          </a:p>
        </p:txBody>
      </p:sp>
      <p:pic>
        <p:nvPicPr>
          <p:cNvPr id="5" name="Picture 5"/>
          <p:cNvPicPr>
            <a:picLocks noChangeAspect="1"/>
          </p:cNvPicPr>
          <p:nvPr/>
        </p:nvPicPr>
        <p:blipFill>
          <a:blip r:embed="rId6"/>
          <a:srcRect/>
          <a:stretch>
            <a:fillRect/>
          </a:stretch>
        </p:blipFill>
        <p:spPr>
          <a:xfrm rot="7830489">
            <a:off x="11943499" y="4141369"/>
            <a:ext cx="1536994" cy="1483199"/>
          </a:xfrm>
          <a:prstGeom prst="rect">
            <a:avLst/>
          </a:prstGeom>
        </p:spPr>
      </p:pic>
      <p:sp>
        <p:nvSpPr>
          <p:cNvPr id="6" name="Freeform 6"/>
          <p:cNvSpPr/>
          <p:nvPr/>
        </p:nvSpPr>
        <p:spPr>
          <a:xfrm>
            <a:off x="11285123" y="6758841"/>
            <a:ext cx="3352296" cy="3187968"/>
          </a:xfrm>
          <a:custGeom>
            <a:avLst/>
            <a:gdLst/>
            <a:ahLst/>
            <a:cxnLst/>
            <a:rect l="l" t="t" r="r" b="b"/>
            <a:pathLst>
              <a:path w="3352296" h="3187968">
                <a:moveTo>
                  <a:pt x="0" y="0"/>
                </a:moveTo>
                <a:lnTo>
                  <a:pt x="3352296" y="0"/>
                </a:lnTo>
                <a:lnTo>
                  <a:pt x="3352296" y="3187968"/>
                </a:lnTo>
                <a:lnTo>
                  <a:pt x="0" y="3187968"/>
                </a:lnTo>
                <a:lnTo>
                  <a:pt x="0" y="0"/>
                </a:lnTo>
                <a:close/>
              </a:path>
            </a:pathLst>
          </a:custGeom>
          <a:blipFill>
            <a:blip r:embed="rId7"/>
            <a:stretch>
              <a:fillRect/>
            </a:stretch>
          </a:blipFill>
        </p:spPr>
        <p:txBody>
          <a:bodyPr/>
          <a:lstStyle/>
          <a:p>
            <a:endParaRPr lang="en-US"/>
          </a:p>
        </p:txBody>
      </p:sp>
      <p:sp>
        <p:nvSpPr>
          <p:cNvPr id="7" name="TextBox 7"/>
          <p:cNvSpPr txBox="1"/>
          <p:nvPr/>
        </p:nvSpPr>
        <p:spPr>
          <a:xfrm>
            <a:off x="992067" y="1445734"/>
            <a:ext cx="5833323" cy="1533525"/>
          </a:xfrm>
          <a:prstGeom prst="rect">
            <a:avLst/>
          </a:prstGeom>
        </p:spPr>
        <p:txBody>
          <a:bodyPr lIns="0" tIns="0" rIns="0" bIns="0" rtlCol="0" anchor="t">
            <a:spAutoFit/>
          </a:bodyPr>
          <a:lstStyle/>
          <a:p>
            <a:pPr marL="0" lvl="0" indent="0" algn="ctr">
              <a:lnSpc>
                <a:spcPts val="6033"/>
              </a:lnSpc>
            </a:pPr>
            <a:r>
              <a:rPr lang="en-US" sz="5028">
                <a:solidFill>
                  <a:srgbClr val="FEC593"/>
                </a:solidFill>
                <a:latin typeface="Jorick"/>
              </a:rPr>
              <a:t>Save &amp; Incorporate Models </a:t>
            </a:r>
          </a:p>
        </p:txBody>
      </p:sp>
      <p:sp>
        <p:nvSpPr>
          <p:cNvPr id="8" name="TextBox 8"/>
          <p:cNvSpPr txBox="1"/>
          <p:nvPr/>
        </p:nvSpPr>
        <p:spPr>
          <a:xfrm>
            <a:off x="7478940" y="5939453"/>
            <a:ext cx="10554540" cy="666750"/>
          </a:xfrm>
          <a:prstGeom prst="rect">
            <a:avLst/>
          </a:prstGeom>
        </p:spPr>
        <p:txBody>
          <a:bodyPr lIns="0" tIns="0" rIns="0" bIns="0" rtlCol="0" anchor="t">
            <a:spAutoFit/>
          </a:bodyPr>
          <a:lstStyle/>
          <a:p>
            <a:pPr marL="0" lvl="0" indent="0" algn="ctr">
              <a:lnSpc>
                <a:spcPts val="5176"/>
              </a:lnSpc>
            </a:pPr>
            <a:r>
              <a:rPr lang="en-US" sz="4314">
                <a:solidFill>
                  <a:srgbClr val="FEC593"/>
                </a:solidFill>
                <a:latin typeface="Jorick"/>
              </a:rPr>
              <a:t>Coffee Recommender app.py</a:t>
            </a:r>
          </a:p>
        </p:txBody>
      </p:sp>
      <p:sp>
        <p:nvSpPr>
          <p:cNvPr id="9" name="TextBox 9"/>
          <p:cNvSpPr txBox="1"/>
          <p:nvPr/>
        </p:nvSpPr>
        <p:spPr>
          <a:xfrm>
            <a:off x="7478940" y="886648"/>
            <a:ext cx="10554540" cy="666750"/>
          </a:xfrm>
          <a:prstGeom prst="rect">
            <a:avLst/>
          </a:prstGeom>
        </p:spPr>
        <p:txBody>
          <a:bodyPr lIns="0" tIns="0" rIns="0" bIns="0" rtlCol="0" anchor="t">
            <a:spAutoFit/>
          </a:bodyPr>
          <a:lstStyle/>
          <a:p>
            <a:pPr marL="0" lvl="0" indent="0" algn="ctr">
              <a:lnSpc>
                <a:spcPts val="5176"/>
              </a:lnSpc>
            </a:pPr>
            <a:r>
              <a:rPr lang="en-US" sz="4314">
                <a:solidFill>
                  <a:srgbClr val="FEC593"/>
                </a:solidFill>
                <a:latin typeface="Jorick"/>
              </a:rPr>
              <a:t>.ipynb</a:t>
            </a:r>
          </a:p>
        </p:txBody>
      </p:sp>
      <p:sp>
        <p:nvSpPr>
          <p:cNvPr id="10" name="Freeform 10" descr="Rustic Coffeeshop Element."/>
          <p:cNvSpPr/>
          <p:nvPr/>
        </p:nvSpPr>
        <p:spPr>
          <a:xfrm rot="1040341" flipH="1">
            <a:off x="566000" y="7926665"/>
            <a:ext cx="2731560" cy="2663271"/>
          </a:xfrm>
          <a:custGeom>
            <a:avLst/>
            <a:gdLst/>
            <a:ahLst/>
            <a:cxnLst/>
            <a:rect l="l" t="t" r="r" b="b"/>
            <a:pathLst>
              <a:path w="2731560" h="2663271">
                <a:moveTo>
                  <a:pt x="2731560" y="0"/>
                </a:moveTo>
                <a:lnTo>
                  <a:pt x="0" y="0"/>
                </a:lnTo>
                <a:lnTo>
                  <a:pt x="0" y="2663270"/>
                </a:lnTo>
                <a:lnTo>
                  <a:pt x="2731560" y="2663270"/>
                </a:lnTo>
                <a:lnTo>
                  <a:pt x="273156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71001"/>
        </a:solidFill>
        <a:effectLst/>
      </p:bgPr>
    </p:bg>
    <p:spTree>
      <p:nvGrpSpPr>
        <p:cNvPr id="1" name=""/>
        <p:cNvGrpSpPr/>
        <p:nvPr/>
      </p:nvGrpSpPr>
      <p:grpSpPr>
        <a:xfrm>
          <a:off x="0" y="0"/>
          <a:ext cx="0" cy="0"/>
          <a:chOff x="0" y="0"/>
          <a:chExt cx="0" cy="0"/>
        </a:xfrm>
      </p:grpSpPr>
      <p:sp>
        <p:nvSpPr>
          <p:cNvPr id="2" name="AutoShape 2"/>
          <p:cNvSpPr/>
          <p:nvPr/>
        </p:nvSpPr>
        <p:spPr>
          <a:xfrm>
            <a:off x="9144000" y="0"/>
            <a:ext cx="9144000" cy="10287000"/>
          </a:xfrm>
          <a:prstGeom prst="rect">
            <a:avLst/>
          </a:prstGeom>
          <a:solidFill>
            <a:srgbClr val="D29C6C"/>
          </a:solidFill>
        </p:spPr>
        <p:txBody>
          <a:bodyPr/>
          <a:lstStyle/>
          <a:p>
            <a:endParaRPr lang="en-US"/>
          </a:p>
        </p:txBody>
      </p:sp>
      <p:grpSp>
        <p:nvGrpSpPr>
          <p:cNvPr id="3" name="Group 3"/>
          <p:cNvGrpSpPr/>
          <p:nvPr/>
        </p:nvGrpSpPr>
        <p:grpSpPr>
          <a:xfrm>
            <a:off x="1213943" y="2363193"/>
            <a:ext cx="7141593" cy="4865165"/>
            <a:chOff x="0" y="0"/>
            <a:chExt cx="9522124" cy="6486887"/>
          </a:xfrm>
        </p:grpSpPr>
        <p:sp>
          <p:nvSpPr>
            <p:cNvPr id="4" name="TextBox 4"/>
            <p:cNvSpPr txBox="1"/>
            <p:nvPr/>
          </p:nvSpPr>
          <p:spPr>
            <a:xfrm>
              <a:off x="0" y="-19050"/>
              <a:ext cx="9522124" cy="3676650"/>
            </a:xfrm>
            <a:prstGeom prst="rect">
              <a:avLst/>
            </a:prstGeom>
          </p:spPr>
          <p:txBody>
            <a:bodyPr lIns="0" tIns="0" rIns="0" bIns="0" rtlCol="0" anchor="t">
              <a:spAutoFit/>
            </a:bodyPr>
            <a:lstStyle/>
            <a:p>
              <a:pPr marL="0" lvl="0" indent="0" algn="ctr">
                <a:lnSpc>
                  <a:spcPts val="10800"/>
                </a:lnSpc>
              </a:pPr>
              <a:r>
                <a:rPr lang="en-US" sz="9000">
                  <a:solidFill>
                    <a:srgbClr val="D29C6C"/>
                  </a:solidFill>
                  <a:latin typeface="Jorick"/>
                </a:rPr>
                <a:t>Cosine Similarity</a:t>
              </a:r>
            </a:p>
          </p:txBody>
        </p:sp>
        <p:sp>
          <p:nvSpPr>
            <p:cNvPr id="5" name="TextBox 5"/>
            <p:cNvSpPr txBox="1"/>
            <p:nvPr/>
          </p:nvSpPr>
          <p:spPr>
            <a:xfrm>
              <a:off x="0" y="4231579"/>
              <a:ext cx="9522124" cy="2255308"/>
            </a:xfrm>
            <a:prstGeom prst="rect">
              <a:avLst/>
            </a:prstGeom>
          </p:spPr>
          <p:txBody>
            <a:bodyPr lIns="0" tIns="0" rIns="0" bIns="0" rtlCol="0" anchor="t">
              <a:spAutoFit/>
            </a:bodyPr>
            <a:lstStyle/>
            <a:p>
              <a:pPr algn="ctr">
                <a:lnSpc>
                  <a:spcPts val="4550"/>
                </a:lnSpc>
              </a:pPr>
              <a:r>
                <a:rPr lang="en-US" sz="3500" u="sng">
                  <a:solidFill>
                    <a:srgbClr val="D29C6C"/>
                  </a:solidFill>
                  <a:latin typeface="Open Sans Bold"/>
                </a:rPr>
                <a:t>What is it? </a:t>
              </a:r>
            </a:p>
            <a:p>
              <a:pPr marL="0" lvl="0" indent="0" algn="ctr">
                <a:lnSpc>
                  <a:spcPts val="4550"/>
                </a:lnSpc>
              </a:pPr>
              <a:r>
                <a:rPr lang="en-US" sz="3500">
                  <a:solidFill>
                    <a:srgbClr val="D29C6C"/>
                  </a:solidFill>
                  <a:latin typeface="Open Sans"/>
                </a:rPr>
                <a:t>Metric that tells us how similar or different things are</a:t>
              </a:r>
            </a:p>
          </p:txBody>
        </p:sp>
      </p:grpSp>
      <p:sp>
        <p:nvSpPr>
          <p:cNvPr id="6" name="Freeform 6"/>
          <p:cNvSpPr/>
          <p:nvPr/>
        </p:nvSpPr>
        <p:spPr>
          <a:xfrm>
            <a:off x="9561951" y="1028700"/>
            <a:ext cx="8308099" cy="7933543"/>
          </a:xfrm>
          <a:custGeom>
            <a:avLst/>
            <a:gdLst/>
            <a:ahLst/>
            <a:cxnLst/>
            <a:rect l="l" t="t" r="r" b="b"/>
            <a:pathLst>
              <a:path w="8308099" h="7933543">
                <a:moveTo>
                  <a:pt x="0" y="0"/>
                </a:moveTo>
                <a:lnTo>
                  <a:pt x="8308098" y="0"/>
                </a:lnTo>
                <a:lnTo>
                  <a:pt x="8308098" y="7933543"/>
                </a:lnTo>
                <a:lnTo>
                  <a:pt x="0" y="7933543"/>
                </a:lnTo>
                <a:lnTo>
                  <a:pt x="0" y="0"/>
                </a:lnTo>
                <a:close/>
              </a:path>
            </a:pathLst>
          </a:custGeom>
          <a:blipFill>
            <a:blip r:embed="rId4"/>
            <a:stretch>
              <a:fillRect l="-5703" r="-5703"/>
            </a:stretch>
          </a:blipFill>
        </p:spPr>
        <p:txBody>
          <a:bodyPr/>
          <a:lstStyle/>
          <a:p>
            <a:endParaRPr lang="en-US"/>
          </a:p>
        </p:txBody>
      </p:sp>
      <p:pic>
        <p:nvPicPr>
          <p:cNvPr id="7" name="Picture 7"/>
          <p:cNvPicPr>
            <a:picLocks noChangeAspect="1"/>
          </p:cNvPicPr>
          <p:nvPr>
            <a:videoFile r:link="rId1"/>
          </p:nvPr>
        </p:nvPicPr>
        <p:blipFill>
          <a:blip r:embed="rId5"/>
          <a:stretch>
            <a:fillRect/>
          </a:stretch>
        </p:blipFill>
        <p:spPr>
          <a:xfrm>
            <a:off x="3338642" y="199197"/>
            <a:ext cx="2949345" cy="1659006"/>
          </a:xfrm>
          <a:prstGeom prst="rect">
            <a:avLst/>
          </a:prstGeom>
        </p:spPr>
      </p:pic>
      <p:sp>
        <p:nvSpPr>
          <p:cNvPr id="8" name="Freeform 8" descr="Rustic Coffeeshop Element."/>
          <p:cNvSpPr/>
          <p:nvPr/>
        </p:nvSpPr>
        <p:spPr>
          <a:xfrm rot="1186808" flipH="1">
            <a:off x="689825" y="7926665"/>
            <a:ext cx="2731560" cy="2663271"/>
          </a:xfrm>
          <a:custGeom>
            <a:avLst/>
            <a:gdLst/>
            <a:ahLst/>
            <a:cxnLst/>
            <a:rect l="l" t="t" r="r" b="b"/>
            <a:pathLst>
              <a:path w="2731560" h="2663271">
                <a:moveTo>
                  <a:pt x="2731560" y="0"/>
                </a:moveTo>
                <a:lnTo>
                  <a:pt x="0" y="0"/>
                </a:lnTo>
                <a:lnTo>
                  <a:pt x="0" y="2663270"/>
                </a:lnTo>
                <a:lnTo>
                  <a:pt x="2731560" y="2663270"/>
                </a:lnTo>
                <a:lnTo>
                  <a:pt x="273156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71001"/>
        </a:solidFill>
        <a:effectLst/>
      </p:bgPr>
    </p:bg>
    <p:spTree>
      <p:nvGrpSpPr>
        <p:cNvPr id="1" name=""/>
        <p:cNvGrpSpPr/>
        <p:nvPr/>
      </p:nvGrpSpPr>
      <p:grpSpPr>
        <a:xfrm>
          <a:off x="0" y="0"/>
          <a:ext cx="0" cy="0"/>
          <a:chOff x="0" y="0"/>
          <a:chExt cx="0" cy="0"/>
        </a:xfrm>
      </p:grpSpPr>
      <p:sp>
        <p:nvSpPr>
          <p:cNvPr id="2" name="AutoShape 2"/>
          <p:cNvSpPr/>
          <p:nvPr/>
        </p:nvSpPr>
        <p:spPr>
          <a:xfrm>
            <a:off x="9144000" y="0"/>
            <a:ext cx="9144000" cy="10287000"/>
          </a:xfrm>
          <a:prstGeom prst="rect">
            <a:avLst/>
          </a:prstGeom>
          <a:solidFill>
            <a:srgbClr val="D29C6C"/>
          </a:solidFill>
        </p:spPr>
        <p:txBody>
          <a:bodyPr/>
          <a:lstStyle/>
          <a:p>
            <a:endParaRPr lang="en-US"/>
          </a:p>
        </p:txBody>
      </p:sp>
      <p:pic>
        <p:nvPicPr>
          <p:cNvPr id="3" name="Picture 3"/>
          <p:cNvPicPr>
            <a:picLocks noChangeAspect="1"/>
          </p:cNvPicPr>
          <p:nvPr>
            <a:videoFile r:link="rId1"/>
          </p:nvPr>
        </p:nvPicPr>
        <p:blipFill>
          <a:blip r:embed="rId4"/>
          <a:stretch>
            <a:fillRect/>
          </a:stretch>
        </p:blipFill>
        <p:spPr>
          <a:xfrm>
            <a:off x="3314885" y="506033"/>
            <a:ext cx="2949345" cy="1659006"/>
          </a:xfrm>
          <a:prstGeom prst="rect">
            <a:avLst/>
          </a:prstGeom>
        </p:spPr>
      </p:pic>
      <p:sp>
        <p:nvSpPr>
          <p:cNvPr id="4" name="Freeform 4"/>
          <p:cNvSpPr/>
          <p:nvPr/>
        </p:nvSpPr>
        <p:spPr>
          <a:xfrm>
            <a:off x="10451608" y="1955246"/>
            <a:ext cx="6528784" cy="2538217"/>
          </a:xfrm>
          <a:custGeom>
            <a:avLst/>
            <a:gdLst/>
            <a:ahLst/>
            <a:cxnLst/>
            <a:rect l="l" t="t" r="r" b="b"/>
            <a:pathLst>
              <a:path w="6528784" h="2538217">
                <a:moveTo>
                  <a:pt x="0" y="0"/>
                </a:moveTo>
                <a:lnTo>
                  <a:pt x="6528784" y="0"/>
                </a:lnTo>
                <a:lnTo>
                  <a:pt x="6528784" y="2538217"/>
                </a:lnTo>
                <a:lnTo>
                  <a:pt x="0" y="2538217"/>
                </a:lnTo>
                <a:lnTo>
                  <a:pt x="0" y="0"/>
                </a:lnTo>
                <a:close/>
              </a:path>
            </a:pathLst>
          </a:custGeom>
          <a:blipFill>
            <a:blip r:embed="rId5"/>
            <a:stretch>
              <a:fillRect/>
            </a:stretch>
          </a:blipFill>
        </p:spPr>
        <p:txBody>
          <a:bodyPr/>
          <a:lstStyle/>
          <a:p>
            <a:endParaRPr lang="en-US"/>
          </a:p>
        </p:txBody>
      </p:sp>
      <p:sp>
        <p:nvSpPr>
          <p:cNvPr id="5" name="Freeform 5"/>
          <p:cNvSpPr/>
          <p:nvPr/>
        </p:nvSpPr>
        <p:spPr>
          <a:xfrm>
            <a:off x="9638160" y="5351537"/>
            <a:ext cx="8155680" cy="3827405"/>
          </a:xfrm>
          <a:custGeom>
            <a:avLst/>
            <a:gdLst/>
            <a:ahLst/>
            <a:cxnLst/>
            <a:rect l="l" t="t" r="r" b="b"/>
            <a:pathLst>
              <a:path w="8155680" h="3827405">
                <a:moveTo>
                  <a:pt x="0" y="0"/>
                </a:moveTo>
                <a:lnTo>
                  <a:pt x="8155680" y="0"/>
                </a:lnTo>
                <a:lnTo>
                  <a:pt x="8155680" y="3827404"/>
                </a:lnTo>
                <a:lnTo>
                  <a:pt x="0" y="3827404"/>
                </a:lnTo>
                <a:lnTo>
                  <a:pt x="0" y="0"/>
                </a:lnTo>
                <a:close/>
              </a:path>
            </a:pathLst>
          </a:custGeom>
          <a:blipFill>
            <a:blip r:embed="rId6"/>
            <a:stretch>
              <a:fillRect/>
            </a:stretch>
          </a:blipFill>
        </p:spPr>
        <p:txBody>
          <a:bodyPr/>
          <a:lstStyle/>
          <a:p>
            <a:endParaRPr lang="en-US"/>
          </a:p>
        </p:txBody>
      </p:sp>
      <p:grpSp>
        <p:nvGrpSpPr>
          <p:cNvPr id="6" name="Group 6"/>
          <p:cNvGrpSpPr/>
          <p:nvPr/>
        </p:nvGrpSpPr>
        <p:grpSpPr>
          <a:xfrm>
            <a:off x="1218761" y="2347454"/>
            <a:ext cx="7141593" cy="6008165"/>
            <a:chOff x="0" y="0"/>
            <a:chExt cx="9522124" cy="8010887"/>
          </a:xfrm>
        </p:grpSpPr>
        <p:sp>
          <p:nvSpPr>
            <p:cNvPr id="7" name="TextBox 7"/>
            <p:cNvSpPr txBox="1"/>
            <p:nvPr/>
          </p:nvSpPr>
          <p:spPr>
            <a:xfrm>
              <a:off x="0" y="-19050"/>
              <a:ext cx="9522124" cy="3676650"/>
            </a:xfrm>
            <a:prstGeom prst="rect">
              <a:avLst/>
            </a:prstGeom>
          </p:spPr>
          <p:txBody>
            <a:bodyPr lIns="0" tIns="0" rIns="0" bIns="0" rtlCol="0" anchor="t">
              <a:spAutoFit/>
            </a:bodyPr>
            <a:lstStyle/>
            <a:p>
              <a:pPr marL="0" lvl="0" indent="0" algn="ctr">
                <a:lnSpc>
                  <a:spcPts val="10800"/>
                </a:lnSpc>
              </a:pPr>
              <a:r>
                <a:rPr lang="en-US" sz="9000">
                  <a:solidFill>
                    <a:srgbClr val="D29C6C"/>
                  </a:solidFill>
                  <a:latin typeface="Jorick"/>
                </a:rPr>
                <a:t>Cosine Similarity</a:t>
              </a:r>
            </a:p>
          </p:txBody>
        </p:sp>
        <p:sp>
          <p:nvSpPr>
            <p:cNvPr id="8" name="TextBox 8"/>
            <p:cNvSpPr txBox="1"/>
            <p:nvPr/>
          </p:nvSpPr>
          <p:spPr>
            <a:xfrm>
              <a:off x="0" y="4231579"/>
              <a:ext cx="9522124" cy="3779308"/>
            </a:xfrm>
            <a:prstGeom prst="rect">
              <a:avLst/>
            </a:prstGeom>
          </p:spPr>
          <p:txBody>
            <a:bodyPr lIns="0" tIns="0" rIns="0" bIns="0" rtlCol="0" anchor="t">
              <a:spAutoFit/>
            </a:bodyPr>
            <a:lstStyle/>
            <a:p>
              <a:pPr algn="ctr">
                <a:lnSpc>
                  <a:spcPts val="4550"/>
                </a:lnSpc>
              </a:pPr>
              <a:r>
                <a:rPr lang="en-US" sz="3500" u="sng">
                  <a:solidFill>
                    <a:srgbClr val="D29C6C"/>
                  </a:solidFill>
                  <a:latin typeface="Open Sans Bold"/>
                </a:rPr>
                <a:t>How does it work? </a:t>
              </a:r>
            </a:p>
            <a:p>
              <a:pPr algn="ctr">
                <a:lnSpc>
                  <a:spcPts val="4550"/>
                </a:lnSpc>
              </a:pPr>
              <a:r>
                <a:rPr lang="en-US" sz="3500">
                  <a:solidFill>
                    <a:srgbClr val="D29C6C"/>
                  </a:solidFill>
                  <a:latin typeface="Open Sans"/>
                </a:rPr>
                <a:t>Determines the angle between the two lines plotted on a graph and gives and output between </a:t>
              </a:r>
            </a:p>
            <a:p>
              <a:pPr marL="0" lvl="0" indent="0" algn="ctr">
                <a:lnSpc>
                  <a:spcPts val="4550"/>
                </a:lnSpc>
              </a:pPr>
              <a:r>
                <a:rPr lang="en-US" sz="3500">
                  <a:solidFill>
                    <a:srgbClr val="D29C6C"/>
                  </a:solidFill>
                  <a:latin typeface="Open Sans"/>
                </a:rPr>
                <a:t>0 and 1</a:t>
              </a:r>
            </a:p>
          </p:txBody>
        </p:sp>
      </p:grpSp>
      <p:sp>
        <p:nvSpPr>
          <p:cNvPr id="9" name="Freeform 9" descr="Rustic Coffeeshop Element."/>
          <p:cNvSpPr/>
          <p:nvPr/>
        </p:nvSpPr>
        <p:spPr>
          <a:xfrm rot="1426338" flipH="1">
            <a:off x="756500" y="7926665"/>
            <a:ext cx="2731560" cy="2663271"/>
          </a:xfrm>
          <a:custGeom>
            <a:avLst/>
            <a:gdLst/>
            <a:ahLst/>
            <a:cxnLst/>
            <a:rect l="l" t="t" r="r" b="b"/>
            <a:pathLst>
              <a:path w="2731560" h="2663271">
                <a:moveTo>
                  <a:pt x="2731560" y="0"/>
                </a:moveTo>
                <a:lnTo>
                  <a:pt x="0" y="0"/>
                </a:lnTo>
                <a:lnTo>
                  <a:pt x="0" y="2663270"/>
                </a:lnTo>
                <a:lnTo>
                  <a:pt x="2731560" y="2663270"/>
                </a:lnTo>
                <a:lnTo>
                  <a:pt x="273156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71001"/>
        </a:solidFill>
        <a:effectLst/>
      </p:bgPr>
    </p:bg>
    <p:spTree>
      <p:nvGrpSpPr>
        <p:cNvPr id="1" name=""/>
        <p:cNvGrpSpPr/>
        <p:nvPr/>
      </p:nvGrpSpPr>
      <p:grpSpPr>
        <a:xfrm>
          <a:off x="0" y="0"/>
          <a:ext cx="0" cy="0"/>
          <a:chOff x="0" y="0"/>
          <a:chExt cx="0" cy="0"/>
        </a:xfrm>
      </p:grpSpPr>
      <p:sp>
        <p:nvSpPr>
          <p:cNvPr id="2" name="Freeform 2"/>
          <p:cNvSpPr/>
          <p:nvPr/>
        </p:nvSpPr>
        <p:spPr>
          <a:xfrm>
            <a:off x="1660898" y="2122630"/>
            <a:ext cx="15337476" cy="7221395"/>
          </a:xfrm>
          <a:custGeom>
            <a:avLst/>
            <a:gdLst/>
            <a:ahLst/>
            <a:cxnLst/>
            <a:rect l="l" t="t" r="r" b="b"/>
            <a:pathLst>
              <a:path w="15337476" h="7221395">
                <a:moveTo>
                  <a:pt x="0" y="0"/>
                </a:moveTo>
                <a:lnTo>
                  <a:pt x="15337476" y="0"/>
                </a:lnTo>
                <a:lnTo>
                  <a:pt x="15337476" y="7221395"/>
                </a:lnTo>
                <a:lnTo>
                  <a:pt x="0" y="7221395"/>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2730426" y="510741"/>
            <a:ext cx="12827148" cy="1390650"/>
          </a:xfrm>
          <a:prstGeom prst="rect">
            <a:avLst/>
          </a:prstGeom>
        </p:spPr>
        <p:txBody>
          <a:bodyPr lIns="0" tIns="0" rIns="0" bIns="0" rtlCol="0" anchor="t">
            <a:spAutoFit/>
          </a:bodyPr>
          <a:lstStyle/>
          <a:p>
            <a:pPr marL="0" lvl="0" indent="0" algn="ctr">
              <a:lnSpc>
                <a:spcPts val="10800"/>
              </a:lnSpc>
            </a:pPr>
            <a:r>
              <a:rPr lang="en-US" sz="9000">
                <a:solidFill>
                  <a:srgbClr val="D29C6C"/>
                </a:solidFill>
                <a:latin typeface="Jorick"/>
              </a:rPr>
              <a:t>Original Setup</a:t>
            </a:r>
          </a:p>
        </p:txBody>
      </p:sp>
      <p:sp>
        <p:nvSpPr>
          <p:cNvPr id="4" name="Freeform 4"/>
          <p:cNvSpPr/>
          <p:nvPr/>
        </p:nvSpPr>
        <p:spPr>
          <a:xfrm flipH="1">
            <a:off x="15238935" y="-1028700"/>
            <a:ext cx="2655916" cy="4114800"/>
          </a:xfrm>
          <a:custGeom>
            <a:avLst/>
            <a:gdLst/>
            <a:ahLst/>
            <a:cxnLst/>
            <a:rect l="l" t="t" r="r" b="b"/>
            <a:pathLst>
              <a:path w="2655916" h="4114800">
                <a:moveTo>
                  <a:pt x="2655916" y="0"/>
                </a:moveTo>
                <a:lnTo>
                  <a:pt x="0" y="0"/>
                </a:lnTo>
                <a:lnTo>
                  <a:pt x="0" y="4114800"/>
                </a:lnTo>
                <a:lnTo>
                  <a:pt x="2655916" y="4114800"/>
                </a:lnTo>
                <a:lnTo>
                  <a:pt x="265591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rot="-5317735" flipH="1">
            <a:off x="-616123" y="8012390"/>
            <a:ext cx="2731560" cy="2663271"/>
          </a:xfrm>
          <a:custGeom>
            <a:avLst/>
            <a:gdLst/>
            <a:ahLst/>
            <a:cxnLst/>
            <a:rect l="l" t="t" r="r" b="b"/>
            <a:pathLst>
              <a:path w="2731560" h="2663271">
                <a:moveTo>
                  <a:pt x="2731560" y="0"/>
                </a:moveTo>
                <a:lnTo>
                  <a:pt x="0" y="0"/>
                </a:lnTo>
                <a:lnTo>
                  <a:pt x="0" y="2663270"/>
                </a:lnTo>
                <a:lnTo>
                  <a:pt x="2731560" y="2663270"/>
                </a:lnTo>
                <a:lnTo>
                  <a:pt x="273156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71001"/>
        </a:solidFill>
        <a:effectLst/>
      </p:bgPr>
    </p:bg>
    <p:spTree>
      <p:nvGrpSpPr>
        <p:cNvPr id="1" name=""/>
        <p:cNvGrpSpPr/>
        <p:nvPr/>
      </p:nvGrpSpPr>
      <p:grpSpPr>
        <a:xfrm>
          <a:off x="0" y="0"/>
          <a:ext cx="0" cy="0"/>
          <a:chOff x="0" y="0"/>
          <a:chExt cx="0" cy="0"/>
        </a:xfrm>
      </p:grpSpPr>
      <p:sp>
        <p:nvSpPr>
          <p:cNvPr id="2" name="Freeform 2"/>
          <p:cNvSpPr/>
          <p:nvPr/>
        </p:nvSpPr>
        <p:spPr>
          <a:xfrm>
            <a:off x="1561562" y="1600200"/>
            <a:ext cx="15164876" cy="7210469"/>
          </a:xfrm>
          <a:custGeom>
            <a:avLst/>
            <a:gdLst/>
            <a:ahLst/>
            <a:cxnLst/>
            <a:rect l="l" t="t" r="r" b="b"/>
            <a:pathLst>
              <a:path w="15164876" h="7210469">
                <a:moveTo>
                  <a:pt x="0" y="0"/>
                </a:moveTo>
                <a:lnTo>
                  <a:pt x="15164876" y="0"/>
                </a:lnTo>
                <a:lnTo>
                  <a:pt x="15164876" y="7210469"/>
                </a:lnTo>
                <a:lnTo>
                  <a:pt x="0" y="7210469"/>
                </a:lnTo>
                <a:lnTo>
                  <a:pt x="0" y="0"/>
                </a:lnTo>
                <a:close/>
              </a:path>
            </a:pathLst>
          </a:custGeom>
          <a:blipFill>
            <a:blip r:embed="rId3"/>
            <a:stretch>
              <a:fillRect/>
            </a:stretch>
          </a:blipFill>
        </p:spPr>
        <p:txBody>
          <a:bodyPr/>
          <a:lstStyle/>
          <a:p>
            <a:endParaRPr lang="en-US"/>
          </a:p>
        </p:txBody>
      </p:sp>
      <p:sp>
        <p:nvSpPr>
          <p:cNvPr id="3" name="Freeform 3"/>
          <p:cNvSpPr/>
          <p:nvPr/>
        </p:nvSpPr>
        <p:spPr>
          <a:xfrm flipH="1">
            <a:off x="15632084" y="-1358418"/>
            <a:ext cx="2655916" cy="4114800"/>
          </a:xfrm>
          <a:custGeom>
            <a:avLst/>
            <a:gdLst/>
            <a:ahLst/>
            <a:cxnLst/>
            <a:rect l="l" t="t" r="r" b="b"/>
            <a:pathLst>
              <a:path w="2655916" h="4114800">
                <a:moveTo>
                  <a:pt x="2655916" y="0"/>
                </a:moveTo>
                <a:lnTo>
                  <a:pt x="0" y="0"/>
                </a:lnTo>
                <a:lnTo>
                  <a:pt x="0" y="4114800"/>
                </a:lnTo>
                <a:lnTo>
                  <a:pt x="2655916" y="4114800"/>
                </a:lnTo>
                <a:lnTo>
                  <a:pt x="2655916"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5317735" flipH="1">
            <a:off x="-337080" y="7926665"/>
            <a:ext cx="2731560" cy="2663271"/>
          </a:xfrm>
          <a:custGeom>
            <a:avLst/>
            <a:gdLst/>
            <a:ahLst/>
            <a:cxnLst/>
            <a:rect l="l" t="t" r="r" b="b"/>
            <a:pathLst>
              <a:path w="2731560" h="2663271">
                <a:moveTo>
                  <a:pt x="2731560" y="0"/>
                </a:moveTo>
                <a:lnTo>
                  <a:pt x="0" y="0"/>
                </a:lnTo>
                <a:lnTo>
                  <a:pt x="0" y="2663270"/>
                </a:lnTo>
                <a:lnTo>
                  <a:pt x="2731560" y="2663270"/>
                </a:lnTo>
                <a:lnTo>
                  <a:pt x="273156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TextBox 5"/>
          <p:cNvSpPr txBox="1"/>
          <p:nvPr/>
        </p:nvSpPr>
        <p:spPr>
          <a:xfrm>
            <a:off x="4032671" y="304800"/>
            <a:ext cx="10222659" cy="1295399"/>
          </a:xfrm>
          <a:prstGeom prst="rect">
            <a:avLst/>
          </a:prstGeom>
        </p:spPr>
        <p:txBody>
          <a:bodyPr lIns="0" tIns="0" rIns="0" bIns="0" rtlCol="0" anchor="t">
            <a:spAutoFit/>
          </a:bodyPr>
          <a:lstStyle/>
          <a:p>
            <a:pPr>
              <a:lnSpc>
                <a:spcPts val="10500"/>
              </a:lnSpc>
              <a:spcBef>
                <a:spcPct val="0"/>
              </a:spcBef>
            </a:pPr>
            <a:r>
              <a:rPr lang="en-US" sz="7500">
                <a:solidFill>
                  <a:srgbClr val="D29C6C"/>
                </a:solidFill>
                <a:latin typeface="Jorick"/>
              </a:rPr>
              <a:t>What We Developed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71001"/>
        </a:solidFill>
        <a:effectLst/>
      </p:bgPr>
    </p:bg>
    <p:spTree>
      <p:nvGrpSpPr>
        <p:cNvPr id="1" name=""/>
        <p:cNvGrpSpPr/>
        <p:nvPr/>
      </p:nvGrpSpPr>
      <p:grpSpPr>
        <a:xfrm>
          <a:off x="0" y="0"/>
          <a:ext cx="0" cy="0"/>
          <a:chOff x="0" y="0"/>
          <a:chExt cx="0" cy="0"/>
        </a:xfrm>
      </p:grpSpPr>
      <p:sp>
        <p:nvSpPr>
          <p:cNvPr id="2" name="Freeform 2"/>
          <p:cNvSpPr/>
          <p:nvPr/>
        </p:nvSpPr>
        <p:spPr>
          <a:xfrm flipH="1">
            <a:off x="15238935" y="-1028700"/>
            <a:ext cx="2655916" cy="4114800"/>
          </a:xfrm>
          <a:custGeom>
            <a:avLst/>
            <a:gdLst/>
            <a:ahLst/>
            <a:cxnLst/>
            <a:rect l="l" t="t" r="r" b="b"/>
            <a:pathLst>
              <a:path w="2655916" h="4114800">
                <a:moveTo>
                  <a:pt x="2655916" y="0"/>
                </a:moveTo>
                <a:lnTo>
                  <a:pt x="0" y="0"/>
                </a:lnTo>
                <a:lnTo>
                  <a:pt x="0" y="4114800"/>
                </a:lnTo>
                <a:lnTo>
                  <a:pt x="2655916" y="4114800"/>
                </a:lnTo>
                <a:lnTo>
                  <a:pt x="2655916"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 name="Freeform 3"/>
          <p:cNvSpPr/>
          <p:nvPr/>
        </p:nvSpPr>
        <p:spPr>
          <a:xfrm flipH="1">
            <a:off x="198282" y="7926665"/>
            <a:ext cx="2731560" cy="2663271"/>
          </a:xfrm>
          <a:custGeom>
            <a:avLst/>
            <a:gdLst/>
            <a:ahLst/>
            <a:cxnLst/>
            <a:rect l="l" t="t" r="r" b="b"/>
            <a:pathLst>
              <a:path w="2731560" h="2663271">
                <a:moveTo>
                  <a:pt x="2731560" y="0"/>
                </a:moveTo>
                <a:lnTo>
                  <a:pt x="0" y="0"/>
                </a:lnTo>
                <a:lnTo>
                  <a:pt x="0" y="2663270"/>
                </a:lnTo>
                <a:lnTo>
                  <a:pt x="2731560" y="2663270"/>
                </a:lnTo>
                <a:lnTo>
                  <a:pt x="273156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rcRect t="7432" b="7432"/>
          <a:stretch>
            <a:fillRect/>
          </a:stretch>
        </p:blipFill>
        <p:spPr>
          <a:xfrm>
            <a:off x="3125807" y="1600200"/>
            <a:ext cx="12289590" cy="8229600"/>
          </a:xfrm>
          <a:prstGeom prst="rect">
            <a:avLst/>
          </a:prstGeom>
        </p:spPr>
      </p:pic>
      <p:sp>
        <p:nvSpPr>
          <p:cNvPr id="5" name="TextBox 5"/>
          <p:cNvSpPr txBox="1"/>
          <p:nvPr/>
        </p:nvSpPr>
        <p:spPr>
          <a:xfrm>
            <a:off x="683592" y="304800"/>
            <a:ext cx="10222659" cy="1295399"/>
          </a:xfrm>
          <a:prstGeom prst="rect">
            <a:avLst/>
          </a:prstGeom>
        </p:spPr>
        <p:txBody>
          <a:bodyPr lIns="0" tIns="0" rIns="0" bIns="0" rtlCol="0" anchor="t">
            <a:spAutoFit/>
          </a:bodyPr>
          <a:lstStyle/>
          <a:p>
            <a:pPr>
              <a:lnSpc>
                <a:spcPts val="10500"/>
              </a:lnSpc>
              <a:spcBef>
                <a:spcPct val="0"/>
              </a:spcBef>
            </a:pPr>
            <a:r>
              <a:rPr lang="en-US" sz="7500">
                <a:solidFill>
                  <a:srgbClr val="D29C6C"/>
                </a:solidFill>
                <a:latin typeface="Jorick"/>
              </a:rPr>
              <a:t>Video Recording</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4"/>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71001"/>
        </a:solidFill>
        <a:effectLst/>
      </p:bgPr>
    </p:bg>
    <p:spTree>
      <p:nvGrpSpPr>
        <p:cNvPr id="1" name=""/>
        <p:cNvGrpSpPr/>
        <p:nvPr/>
      </p:nvGrpSpPr>
      <p:grpSpPr>
        <a:xfrm>
          <a:off x="0" y="0"/>
          <a:ext cx="0" cy="0"/>
          <a:chOff x="0" y="0"/>
          <a:chExt cx="0" cy="0"/>
        </a:xfrm>
      </p:grpSpPr>
      <p:sp>
        <p:nvSpPr>
          <p:cNvPr id="2" name="Freeform 2"/>
          <p:cNvSpPr/>
          <p:nvPr/>
        </p:nvSpPr>
        <p:spPr>
          <a:xfrm flipH="1">
            <a:off x="198282" y="7926665"/>
            <a:ext cx="2731560" cy="2663271"/>
          </a:xfrm>
          <a:custGeom>
            <a:avLst/>
            <a:gdLst/>
            <a:ahLst/>
            <a:cxnLst/>
            <a:rect l="l" t="t" r="r" b="b"/>
            <a:pathLst>
              <a:path w="2731560" h="2663271">
                <a:moveTo>
                  <a:pt x="2731560" y="0"/>
                </a:moveTo>
                <a:lnTo>
                  <a:pt x="0" y="0"/>
                </a:lnTo>
                <a:lnTo>
                  <a:pt x="0" y="2663270"/>
                </a:lnTo>
                <a:lnTo>
                  <a:pt x="2731560" y="2663270"/>
                </a:lnTo>
                <a:lnTo>
                  <a:pt x="273156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448008" y="257939"/>
            <a:ext cx="6406884" cy="5280146"/>
          </a:xfrm>
          <a:custGeom>
            <a:avLst/>
            <a:gdLst/>
            <a:ahLst/>
            <a:cxnLst/>
            <a:rect l="l" t="t" r="r" b="b"/>
            <a:pathLst>
              <a:path w="6406884" h="5280146">
                <a:moveTo>
                  <a:pt x="0" y="0"/>
                </a:moveTo>
                <a:lnTo>
                  <a:pt x="6406885" y="0"/>
                </a:lnTo>
                <a:lnTo>
                  <a:pt x="6406885" y="5280146"/>
                </a:lnTo>
                <a:lnTo>
                  <a:pt x="0" y="5280146"/>
                </a:lnTo>
                <a:lnTo>
                  <a:pt x="0" y="0"/>
                </a:lnTo>
                <a:close/>
              </a:path>
            </a:pathLst>
          </a:custGeom>
          <a:blipFill>
            <a:blip r:embed="rId5"/>
            <a:stretch>
              <a:fillRect l="-207" r="-14499" b="-251"/>
            </a:stretch>
          </a:blipFill>
        </p:spPr>
        <p:txBody>
          <a:bodyPr/>
          <a:lstStyle/>
          <a:p>
            <a:endParaRPr lang="en-US"/>
          </a:p>
        </p:txBody>
      </p:sp>
      <p:sp>
        <p:nvSpPr>
          <p:cNvPr id="4" name="Freeform 4"/>
          <p:cNvSpPr/>
          <p:nvPr/>
        </p:nvSpPr>
        <p:spPr>
          <a:xfrm>
            <a:off x="5604196" y="4208254"/>
            <a:ext cx="11850511" cy="5212150"/>
          </a:xfrm>
          <a:custGeom>
            <a:avLst/>
            <a:gdLst/>
            <a:ahLst/>
            <a:cxnLst/>
            <a:rect l="l" t="t" r="r" b="b"/>
            <a:pathLst>
              <a:path w="11850511" h="5212150">
                <a:moveTo>
                  <a:pt x="0" y="0"/>
                </a:moveTo>
                <a:lnTo>
                  <a:pt x="11850511" y="0"/>
                </a:lnTo>
                <a:lnTo>
                  <a:pt x="11850511" y="5212150"/>
                </a:lnTo>
                <a:lnTo>
                  <a:pt x="0" y="5212150"/>
                </a:lnTo>
                <a:lnTo>
                  <a:pt x="0" y="0"/>
                </a:lnTo>
                <a:close/>
              </a:path>
            </a:pathLst>
          </a:custGeom>
          <a:blipFill>
            <a:blip r:embed="rId6"/>
            <a:stretch>
              <a:fillRect/>
            </a:stretch>
          </a:blipFill>
        </p:spPr>
        <p:txBody>
          <a:bodyPr/>
          <a:lstStyle/>
          <a:p>
            <a:endParaRPr lang="en-US"/>
          </a:p>
        </p:txBody>
      </p:sp>
      <p:sp>
        <p:nvSpPr>
          <p:cNvPr id="5" name="TextBox 5"/>
          <p:cNvSpPr txBox="1"/>
          <p:nvPr/>
        </p:nvSpPr>
        <p:spPr>
          <a:xfrm>
            <a:off x="7988454" y="-30874"/>
            <a:ext cx="8578438" cy="2628899"/>
          </a:xfrm>
          <a:prstGeom prst="rect">
            <a:avLst/>
          </a:prstGeom>
        </p:spPr>
        <p:txBody>
          <a:bodyPr lIns="0" tIns="0" rIns="0" bIns="0" rtlCol="0" anchor="t">
            <a:spAutoFit/>
          </a:bodyPr>
          <a:lstStyle/>
          <a:p>
            <a:pPr>
              <a:lnSpc>
                <a:spcPts val="10500"/>
              </a:lnSpc>
              <a:spcBef>
                <a:spcPct val="0"/>
              </a:spcBef>
            </a:pPr>
            <a:r>
              <a:rPr lang="en-US" sz="7500">
                <a:solidFill>
                  <a:srgbClr val="D29C6C"/>
                </a:solidFill>
                <a:latin typeface="Jorick"/>
              </a:rPr>
              <a:t>SETTING UP A DASHBOARD</a:t>
            </a:r>
          </a:p>
        </p:txBody>
      </p:sp>
      <p:sp>
        <p:nvSpPr>
          <p:cNvPr id="6" name="Freeform 6"/>
          <p:cNvSpPr/>
          <p:nvPr/>
        </p:nvSpPr>
        <p:spPr>
          <a:xfrm flipH="1">
            <a:off x="15238935" y="-1028700"/>
            <a:ext cx="2655916" cy="4114800"/>
          </a:xfrm>
          <a:custGeom>
            <a:avLst/>
            <a:gdLst/>
            <a:ahLst/>
            <a:cxnLst/>
            <a:rect l="l" t="t" r="r" b="b"/>
            <a:pathLst>
              <a:path w="2655916" h="4114800">
                <a:moveTo>
                  <a:pt x="2655916" y="0"/>
                </a:moveTo>
                <a:lnTo>
                  <a:pt x="0" y="0"/>
                </a:lnTo>
                <a:lnTo>
                  <a:pt x="0" y="4114800"/>
                </a:lnTo>
                <a:lnTo>
                  <a:pt x="2655916" y="4114800"/>
                </a:lnTo>
                <a:lnTo>
                  <a:pt x="2655916"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71001"/>
        </a:solidFill>
        <a:effectLst/>
      </p:bgPr>
    </p:bg>
    <p:spTree>
      <p:nvGrpSpPr>
        <p:cNvPr id="1" name=""/>
        <p:cNvGrpSpPr/>
        <p:nvPr/>
      </p:nvGrpSpPr>
      <p:grpSpPr>
        <a:xfrm>
          <a:off x="0" y="0"/>
          <a:ext cx="0" cy="0"/>
          <a:chOff x="0" y="0"/>
          <a:chExt cx="0" cy="0"/>
        </a:xfrm>
      </p:grpSpPr>
      <p:sp>
        <p:nvSpPr>
          <p:cNvPr id="2" name="Freeform 2"/>
          <p:cNvSpPr/>
          <p:nvPr/>
        </p:nvSpPr>
        <p:spPr>
          <a:xfrm flipH="1">
            <a:off x="15238935" y="-1028700"/>
            <a:ext cx="2655916" cy="4114800"/>
          </a:xfrm>
          <a:custGeom>
            <a:avLst/>
            <a:gdLst/>
            <a:ahLst/>
            <a:cxnLst/>
            <a:rect l="l" t="t" r="r" b="b"/>
            <a:pathLst>
              <a:path w="2655916" h="4114800">
                <a:moveTo>
                  <a:pt x="2655916" y="0"/>
                </a:moveTo>
                <a:lnTo>
                  <a:pt x="0" y="0"/>
                </a:lnTo>
                <a:lnTo>
                  <a:pt x="0" y="4114800"/>
                </a:lnTo>
                <a:lnTo>
                  <a:pt x="2655916" y="4114800"/>
                </a:lnTo>
                <a:lnTo>
                  <a:pt x="265591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flipH="1">
            <a:off x="-337080" y="-612137"/>
            <a:ext cx="2731560" cy="2663271"/>
          </a:xfrm>
          <a:custGeom>
            <a:avLst/>
            <a:gdLst/>
            <a:ahLst/>
            <a:cxnLst/>
            <a:rect l="l" t="t" r="r" b="b"/>
            <a:pathLst>
              <a:path w="2731560" h="2663271">
                <a:moveTo>
                  <a:pt x="2731560" y="0"/>
                </a:moveTo>
                <a:lnTo>
                  <a:pt x="0" y="0"/>
                </a:lnTo>
                <a:lnTo>
                  <a:pt x="0" y="2663271"/>
                </a:lnTo>
                <a:lnTo>
                  <a:pt x="2731560" y="2663271"/>
                </a:lnTo>
                <a:lnTo>
                  <a:pt x="273156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Freeform 4"/>
          <p:cNvSpPr/>
          <p:nvPr/>
        </p:nvSpPr>
        <p:spPr>
          <a:xfrm>
            <a:off x="3451407" y="3656643"/>
            <a:ext cx="11705906" cy="3964300"/>
          </a:xfrm>
          <a:custGeom>
            <a:avLst/>
            <a:gdLst/>
            <a:ahLst/>
            <a:cxnLst/>
            <a:rect l="l" t="t" r="r" b="b"/>
            <a:pathLst>
              <a:path w="11705906" h="3964300">
                <a:moveTo>
                  <a:pt x="0" y="0"/>
                </a:moveTo>
                <a:lnTo>
                  <a:pt x="11705906" y="0"/>
                </a:lnTo>
                <a:lnTo>
                  <a:pt x="11705906" y="3964300"/>
                </a:lnTo>
                <a:lnTo>
                  <a:pt x="0" y="3964300"/>
                </a:lnTo>
                <a:lnTo>
                  <a:pt x="0" y="0"/>
                </a:lnTo>
                <a:close/>
              </a:path>
            </a:pathLst>
          </a:custGeom>
          <a:blipFill>
            <a:blip r:embed="rId7"/>
            <a:stretch>
              <a:fillRect/>
            </a:stretch>
          </a:blipFill>
        </p:spPr>
        <p:txBody>
          <a:bodyPr/>
          <a:lstStyle/>
          <a:p>
            <a:endParaRPr lang="en-US"/>
          </a:p>
        </p:txBody>
      </p:sp>
      <p:sp>
        <p:nvSpPr>
          <p:cNvPr id="5" name="TextBox 5"/>
          <p:cNvSpPr txBox="1"/>
          <p:nvPr/>
        </p:nvSpPr>
        <p:spPr>
          <a:xfrm>
            <a:off x="3799631" y="404202"/>
            <a:ext cx="11009457" cy="2441855"/>
          </a:xfrm>
          <a:prstGeom prst="rect">
            <a:avLst/>
          </a:prstGeom>
        </p:spPr>
        <p:txBody>
          <a:bodyPr lIns="0" tIns="0" rIns="0" bIns="0" rtlCol="0" anchor="t">
            <a:spAutoFit/>
          </a:bodyPr>
          <a:lstStyle/>
          <a:p>
            <a:pPr>
              <a:lnSpc>
                <a:spcPts val="9784"/>
              </a:lnSpc>
              <a:spcBef>
                <a:spcPct val="0"/>
              </a:spcBef>
            </a:pPr>
            <a:r>
              <a:rPr lang="en-US" sz="6988">
                <a:solidFill>
                  <a:srgbClr val="D29C6C"/>
                </a:solidFill>
                <a:latin typeface="Jorick"/>
              </a:rPr>
              <a:t>USING STREAMLIT TO CREATE A DASHBOARD</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71001"/>
        </a:solidFill>
        <a:effectLst/>
      </p:bgPr>
    </p:bg>
    <p:spTree>
      <p:nvGrpSpPr>
        <p:cNvPr id="1" name=""/>
        <p:cNvGrpSpPr/>
        <p:nvPr/>
      </p:nvGrpSpPr>
      <p:grpSpPr>
        <a:xfrm>
          <a:off x="0" y="0"/>
          <a:ext cx="0" cy="0"/>
          <a:chOff x="0" y="0"/>
          <a:chExt cx="0" cy="0"/>
        </a:xfrm>
      </p:grpSpPr>
      <p:sp>
        <p:nvSpPr>
          <p:cNvPr id="2" name="Freeform 2"/>
          <p:cNvSpPr/>
          <p:nvPr/>
        </p:nvSpPr>
        <p:spPr>
          <a:xfrm flipH="1">
            <a:off x="15238935" y="-1028700"/>
            <a:ext cx="2655916" cy="4114800"/>
          </a:xfrm>
          <a:custGeom>
            <a:avLst/>
            <a:gdLst/>
            <a:ahLst/>
            <a:cxnLst/>
            <a:rect l="l" t="t" r="r" b="b"/>
            <a:pathLst>
              <a:path w="2655916" h="4114800">
                <a:moveTo>
                  <a:pt x="2655916" y="0"/>
                </a:moveTo>
                <a:lnTo>
                  <a:pt x="0" y="0"/>
                </a:lnTo>
                <a:lnTo>
                  <a:pt x="0" y="4114800"/>
                </a:lnTo>
                <a:lnTo>
                  <a:pt x="2655916" y="4114800"/>
                </a:lnTo>
                <a:lnTo>
                  <a:pt x="265591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flipH="1">
            <a:off x="-337080" y="-612137"/>
            <a:ext cx="2731560" cy="2663271"/>
          </a:xfrm>
          <a:custGeom>
            <a:avLst/>
            <a:gdLst/>
            <a:ahLst/>
            <a:cxnLst/>
            <a:rect l="l" t="t" r="r" b="b"/>
            <a:pathLst>
              <a:path w="2731560" h="2663271">
                <a:moveTo>
                  <a:pt x="2731560" y="0"/>
                </a:moveTo>
                <a:lnTo>
                  <a:pt x="0" y="0"/>
                </a:lnTo>
                <a:lnTo>
                  <a:pt x="0" y="2663271"/>
                </a:lnTo>
                <a:lnTo>
                  <a:pt x="2731560" y="2663271"/>
                </a:lnTo>
                <a:lnTo>
                  <a:pt x="273156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Freeform 4"/>
          <p:cNvSpPr/>
          <p:nvPr/>
        </p:nvSpPr>
        <p:spPr>
          <a:xfrm>
            <a:off x="352101" y="3086100"/>
            <a:ext cx="10936387" cy="6052767"/>
          </a:xfrm>
          <a:custGeom>
            <a:avLst/>
            <a:gdLst/>
            <a:ahLst/>
            <a:cxnLst/>
            <a:rect l="l" t="t" r="r" b="b"/>
            <a:pathLst>
              <a:path w="10936387" h="6052767">
                <a:moveTo>
                  <a:pt x="0" y="0"/>
                </a:moveTo>
                <a:lnTo>
                  <a:pt x="10936387" y="0"/>
                </a:lnTo>
                <a:lnTo>
                  <a:pt x="10936387" y="6052767"/>
                </a:lnTo>
                <a:lnTo>
                  <a:pt x="0" y="6052767"/>
                </a:lnTo>
                <a:lnTo>
                  <a:pt x="0" y="0"/>
                </a:lnTo>
                <a:close/>
              </a:path>
            </a:pathLst>
          </a:custGeom>
          <a:blipFill>
            <a:blip r:embed="rId7"/>
            <a:stretch>
              <a:fillRect/>
            </a:stretch>
          </a:blipFill>
        </p:spPr>
        <p:txBody>
          <a:bodyPr/>
          <a:lstStyle/>
          <a:p>
            <a:endParaRPr lang="en-US"/>
          </a:p>
        </p:txBody>
      </p:sp>
      <p:sp>
        <p:nvSpPr>
          <p:cNvPr id="5" name="Freeform 5"/>
          <p:cNvSpPr/>
          <p:nvPr/>
        </p:nvSpPr>
        <p:spPr>
          <a:xfrm>
            <a:off x="9814691" y="7273952"/>
            <a:ext cx="8270170" cy="1984348"/>
          </a:xfrm>
          <a:custGeom>
            <a:avLst/>
            <a:gdLst/>
            <a:ahLst/>
            <a:cxnLst/>
            <a:rect l="l" t="t" r="r" b="b"/>
            <a:pathLst>
              <a:path w="8270170" h="1984348">
                <a:moveTo>
                  <a:pt x="0" y="0"/>
                </a:moveTo>
                <a:lnTo>
                  <a:pt x="8270170" y="0"/>
                </a:lnTo>
                <a:lnTo>
                  <a:pt x="8270170" y="1984348"/>
                </a:lnTo>
                <a:lnTo>
                  <a:pt x="0" y="1984348"/>
                </a:lnTo>
                <a:lnTo>
                  <a:pt x="0" y="0"/>
                </a:lnTo>
                <a:close/>
              </a:path>
            </a:pathLst>
          </a:custGeom>
          <a:blipFill>
            <a:blip r:embed="rId8"/>
            <a:stretch>
              <a:fillRect/>
            </a:stretch>
          </a:blipFill>
        </p:spPr>
        <p:txBody>
          <a:bodyPr/>
          <a:lstStyle/>
          <a:p>
            <a:endParaRPr lang="en-US"/>
          </a:p>
        </p:txBody>
      </p:sp>
      <p:sp>
        <p:nvSpPr>
          <p:cNvPr id="6" name="TextBox 6"/>
          <p:cNvSpPr txBox="1"/>
          <p:nvPr/>
        </p:nvSpPr>
        <p:spPr>
          <a:xfrm>
            <a:off x="4247143" y="-14704"/>
            <a:ext cx="10615828" cy="2628899"/>
          </a:xfrm>
          <a:prstGeom prst="rect">
            <a:avLst/>
          </a:prstGeom>
        </p:spPr>
        <p:txBody>
          <a:bodyPr lIns="0" tIns="0" rIns="0" bIns="0" rtlCol="0" anchor="t">
            <a:spAutoFit/>
          </a:bodyPr>
          <a:lstStyle/>
          <a:p>
            <a:pPr>
              <a:lnSpc>
                <a:spcPts val="10500"/>
              </a:lnSpc>
              <a:spcBef>
                <a:spcPct val="0"/>
              </a:spcBef>
            </a:pPr>
            <a:r>
              <a:rPr lang="en-US" sz="7500">
                <a:solidFill>
                  <a:srgbClr val="FFFFFF"/>
                </a:solidFill>
                <a:latin typeface="Jorick"/>
              </a:rPr>
              <a:t>USING STREAMLIT TO CREATE A DASHBOARD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71001"/>
        </a:solidFill>
        <a:effectLst/>
      </p:bgPr>
    </p:bg>
    <p:spTree>
      <p:nvGrpSpPr>
        <p:cNvPr id="1" name=""/>
        <p:cNvGrpSpPr/>
        <p:nvPr/>
      </p:nvGrpSpPr>
      <p:grpSpPr>
        <a:xfrm>
          <a:off x="0" y="0"/>
          <a:ext cx="0" cy="0"/>
          <a:chOff x="0" y="0"/>
          <a:chExt cx="0" cy="0"/>
        </a:xfrm>
      </p:grpSpPr>
      <p:sp>
        <p:nvSpPr>
          <p:cNvPr id="2" name="Freeform 2"/>
          <p:cNvSpPr/>
          <p:nvPr/>
        </p:nvSpPr>
        <p:spPr>
          <a:xfrm>
            <a:off x="15984548" y="8423472"/>
            <a:ext cx="2303452" cy="2245865"/>
          </a:xfrm>
          <a:custGeom>
            <a:avLst/>
            <a:gdLst/>
            <a:ahLst/>
            <a:cxnLst/>
            <a:rect l="l" t="t" r="r" b="b"/>
            <a:pathLst>
              <a:path w="2303452" h="2245865">
                <a:moveTo>
                  <a:pt x="0" y="0"/>
                </a:moveTo>
                <a:lnTo>
                  <a:pt x="2303452" y="0"/>
                </a:lnTo>
                <a:lnTo>
                  <a:pt x="2303452" y="2245865"/>
                </a:lnTo>
                <a:lnTo>
                  <a:pt x="0" y="22458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393149" y="-1028700"/>
            <a:ext cx="2655916" cy="4114800"/>
          </a:xfrm>
          <a:custGeom>
            <a:avLst/>
            <a:gdLst/>
            <a:ahLst/>
            <a:cxnLst/>
            <a:rect l="l" t="t" r="r" b="b"/>
            <a:pathLst>
              <a:path w="2655916" h="4114800">
                <a:moveTo>
                  <a:pt x="0" y="0"/>
                </a:moveTo>
                <a:lnTo>
                  <a:pt x="2655916" y="0"/>
                </a:lnTo>
                <a:lnTo>
                  <a:pt x="265591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4438650" y="876300"/>
            <a:ext cx="9410700" cy="1295398"/>
          </a:xfrm>
          <a:prstGeom prst="rect">
            <a:avLst/>
          </a:prstGeom>
        </p:spPr>
        <p:txBody>
          <a:bodyPr lIns="0" tIns="0" rIns="0" bIns="0" rtlCol="0" anchor="t">
            <a:spAutoFit/>
          </a:bodyPr>
          <a:lstStyle/>
          <a:p>
            <a:pPr algn="ctr">
              <a:lnSpc>
                <a:spcPts val="10500"/>
              </a:lnSpc>
              <a:spcBef>
                <a:spcPct val="0"/>
              </a:spcBef>
            </a:pPr>
            <a:r>
              <a:rPr lang="en-US" sz="7500">
                <a:solidFill>
                  <a:srgbClr val="FFFFFF"/>
                </a:solidFill>
                <a:latin typeface="Jorick"/>
              </a:rPr>
              <a:t>PROJECT DESCRIPTION</a:t>
            </a:r>
          </a:p>
        </p:txBody>
      </p:sp>
      <p:sp>
        <p:nvSpPr>
          <p:cNvPr id="5" name="TextBox 5"/>
          <p:cNvSpPr txBox="1"/>
          <p:nvPr/>
        </p:nvSpPr>
        <p:spPr>
          <a:xfrm>
            <a:off x="2171991" y="4619084"/>
            <a:ext cx="13944017" cy="4323715"/>
          </a:xfrm>
          <a:prstGeom prst="rect">
            <a:avLst/>
          </a:prstGeom>
        </p:spPr>
        <p:txBody>
          <a:bodyPr lIns="0" tIns="0" rIns="0" bIns="0" rtlCol="0" anchor="t">
            <a:spAutoFit/>
          </a:bodyPr>
          <a:lstStyle/>
          <a:p>
            <a:pPr algn="ctr">
              <a:lnSpc>
                <a:spcPts val="2660"/>
              </a:lnSpc>
            </a:pPr>
            <a:r>
              <a:rPr lang="en-US" sz="1900">
                <a:solidFill>
                  <a:srgbClr val="FFFFFF"/>
                </a:solidFill>
                <a:latin typeface="Open Sans"/>
              </a:rPr>
              <a:t>This project will create an interactive dashboard where users will select specific criteria using a numeric slider, to define and filter their personal preferences for a coffee bean. The dashboard will then generate the top 5 recommendations tailored to their slider, along with details that can be found on a bag of coffee including the roast level, country of origin, flavour notes, provenance and roaster name. </a:t>
            </a:r>
          </a:p>
          <a:p>
            <a:pPr algn="ctr">
              <a:lnSpc>
                <a:spcPts val="2660"/>
              </a:lnSpc>
            </a:pPr>
            <a:endParaRPr lang="en-US" sz="1900">
              <a:solidFill>
                <a:srgbClr val="FFFFFF"/>
              </a:solidFill>
              <a:latin typeface="Open Sans"/>
            </a:endParaRPr>
          </a:p>
          <a:p>
            <a:pPr algn="ctr">
              <a:lnSpc>
                <a:spcPts val="2660"/>
              </a:lnSpc>
            </a:pPr>
            <a:r>
              <a:rPr lang="en-US" sz="1900">
                <a:solidFill>
                  <a:srgbClr val="FFFFFF"/>
                </a:solidFill>
                <a:latin typeface="Open Sans"/>
              </a:rPr>
              <a:t>With the questions posed in the previous slide, the purpose of this project aims for users to become more in tune with their preferences and therefore (hopefully) increase their overall enjoyment of their daily ritual!</a:t>
            </a:r>
          </a:p>
          <a:p>
            <a:pPr algn="ctr">
              <a:lnSpc>
                <a:spcPts val="2660"/>
              </a:lnSpc>
            </a:pPr>
            <a:endParaRPr lang="en-US" sz="1900">
              <a:solidFill>
                <a:srgbClr val="FFFFFF"/>
              </a:solidFill>
              <a:latin typeface="Open Sans"/>
            </a:endParaRPr>
          </a:p>
          <a:p>
            <a:pPr algn="ctr">
              <a:lnSpc>
                <a:spcPts val="2660"/>
              </a:lnSpc>
            </a:pPr>
            <a:r>
              <a:rPr lang="en-US" sz="1900">
                <a:solidFill>
                  <a:srgbClr val="FFFFFF"/>
                </a:solidFill>
                <a:latin typeface="Open Sans"/>
              </a:rPr>
              <a:t>The dataset used was created by Tofer Kim, and made available through his </a:t>
            </a:r>
            <a:r>
              <a:rPr lang="en-US" sz="1900">
                <a:solidFill>
                  <a:srgbClr val="FFFFFF"/>
                </a:solidFill>
                <a:latin typeface="Open Sans Italics"/>
              </a:rPr>
              <a:t>coffee-recommender </a:t>
            </a:r>
            <a:r>
              <a:rPr lang="en-US" sz="1900">
                <a:solidFill>
                  <a:srgbClr val="FFFFFF"/>
                </a:solidFill>
                <a:latin typeface="Open Sans"/>
              </a:rPr>
              <a:t>repository.</a:t>
            </a:r>
          </a:p>
          <a:p>
            <a:pPr algn="ctr">
              <a:lnSpc>
                <a:spcPts val="2660"/>
              </a:lnSpc>
            </a:pPr>
            <a:r>
              <a:rPr lang="en-US" sz="1900">
                <a:solidFill>
                  <a:srgbClr val="FFFFFF"/>
                </a:solidFill>
                <a:latin typeface="Open Sans"/>
              </a:rPr>
              <a:t>It contains 5,125 rows of data, scraped from a coffee review website, and includes cupping scores on variables such as coffee aroma, flavour, acidity, body and aftertaste.</a:t>
            </a:r>
          </a:p>
          <a:p>
            <a:pPr algn="ctr">
              <a:lnSpc>
                <a:spcPts val="2660"/>
              </a:lnSpc>
            </a:pPr>
            <a:r>
              <a:rPr lang="en-US" sz="1900">
                <a:solidFill>
                  <a:srgbClr val="FFFFFF"/>
                </a:solidFill>
                <a:latin typeface="Open Sans"/>
              </a:rPr>
              <a:t>The reviews date from February 1997 to January 2019.</a:t>
            </a:r>
          </a:p>
          <a:p>
            <a:pPr algn="ctr">
              <a:lnSpc>
                <a:spcPts val="2660"/>
              </a:lnSpc>
              <a:spcBef>
                <a:spcPct val="0"/>
              </a:spcBef>
            </a:pPr>
            <a:endParaRPr lang="en-US" sz="1900">
              <a:solidFill>
                <a:srgbClr val="FFFFFF"/>
              </a:solidFill>
              <a:latin typeface="Open Sans"/>
            </a:endParaRPr>
          </a:p>
        </p:txBody>
      </p:sp>
      <p:sp>
        <p:nvSpPr>
          <p:cNvPr id="6" name="TextBox 6"/>
          <p:cNvSpPr txBox="1"/>
          <p:nvPr/>
        </p:nvSpPr>
        <p:spPr>
          <a:xfrm>
            <a:off x="6653612" y="2318067"/>
            <a:ext cx="4980777" cy="688975"/>
          </a:xfrm>
          <a:prstGeom prst="rect">
            <a:avLst/>
          </a:prstGeom>
        </p:spPr>
        <p:txBody>
          <a:bodyPr lIns="0" tIns="0" rIns="0" bIns="0" rtlCol="0" anchor="t">
            <a:spAutoFit/>
          </a:bodyPr>
          <a:lstStyle/>
          <a:p>
            <a:pPr algn="ctr">
              <a:lnSpc>
                <a:spcPts val="5599"/>
              </a:lnSpc>
              <a:spcBef>
                <a:spcPct val="0"/>
              </a:spcBef>
            </a:pPr>
            <a:r>
              <a:rPr lang="en-US" sz="3999">
                <a:solidFill>
                  <a:srgbClr val="D29C6C"/>
                </a:solidFill>
                <a:latin typeface="Jorick"/>
              </a:rPr>
              <a:t>ANALYSTS</a:t>
            </a:r>
          </a:p>
        </p:txBody>
      </p:sp>
      <p:sp>
        <p:nvSpPr>
          <p:cNvPr id="7" name="TextBox 7"/>
          <p:cNvSpPr txBox="1"/>
          <p:nvPr/>
        </p:nvSpPr>
        <p:spPr>
          <a:xfrm>
            <a:off x="5986320" y="3111817"/>
            <a:ext cx="6315360" cy="656590"/>
          </a:xfrm>
          <a:prstGeom prst="rect">
            <a:avLst/>
          </a:prstGeom>
        </p:spPr>
        <p:txBody>
          <a:bodyPr lIns="0" tIns="0" rIns="0" bIns="0" rtlCol="0" anchor="t">
            <a:spAutoFit/>
          </a:bodyPr>
          <a:lstStyle/>
          <a:p>
            <a:pPr>
              <a:lnSpc>
                <a:spcPts val="2659"/>
              </a:lnSpc>
            </a:pPr>
            <a:r>
              <a:rPr lang="en-US" sz="1899">
                <a:solidFill>
                  <a:srgbClr val="FFFFFF"/>
                </a:solidFill>
                <a:latin typeface="Open Sans"/>
              </a:rPr>
              <a:t>Jesslyn Lengkong, Dominique Spencer, Cayley Morrow</a:t>
            </a:r>
          </a:p>
          <a:p>
            <a:pPr>
              <a:lnSpc>
                <a:spcPts val="2659"/>
              </a:lnSpc>
              <a:spcBef>
                <a:spcPct val="0"/>
              </a:spcBef>
            </a:pPr>
            <a:endParaRPr lang="en-US" sz="1899">
              <a:solidFill>
                <a:srgbClr val="FFFFFF"/>
              </a:solidFill>
              <a:latin typeface="Open Sans"/>
            </a:endParaRPr>
          </a:p>
        </p:txBody>
      </p:sp>
      <p:sp>
        <p:nvSpPr>
          <p:cNvPr id="8" name="TextBox 8"/>
          <p:cNvSpPr txBox="1"/>
          <p:nvPr/>
        </p:nvSpPr>
        <p:spPr>
          <a:xfrm>
            <a:off x="6653612" y="3825334"/>
            <a:ext cx="4980777" cy="688975"/>
          </a:xfrm>
          <a:prstGeom prst="rect">
            <a:avLst/>
          </a:prstGeom>
        </p:spPr>
        <p:txBody>
          <a:bodyPr lIns="0" tIns="0" rIns="0" bIns="0" rtlCol="0" anchor="t">
            <a:spAutoFit/>
          </a:bodyPr>
          <a:lstStyle/>
          <a:p>
            <a:pPr algn="ctr">
              <a:lnSpc>
                <a:spcPts val="5599"/>
              </a:lnSpc>
              <a:spcBef>
                <a:spcPct val="0"/>
              </a:spcBef>
            </a:pPr>
            <a:r>
              <a:rPr lang="en-US" sz="3999">
                <a:solidFill>
                  <a:srgbClr val="D29C6C"/>
                </a:solidFill>
                <a:latin typeface="Jorick"/>
              </a:rPr>
              <a:t>SCOPE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71001"/>
        </a:solidFill>
        <a:effectLst/>
      </p:bgPr>
    </p:bg>
    <p:spTree>
      <p:nvGrpSpPr>
        <p:cNvPr id="1" name=""/>
        <p:cNvGrpSpPr/>
        <p:nvPr/>
      </p:nvGrpSpPr>
      <p:grpSpPr>
        <a:xfrm>
          <a:off x="0" y="0"/>
          <a:ext cx="0" cy="0"/>
          <a:chOff x="0" y="0"/>
          <a:chExt cx="0" cy="0"/>
        </a:xfrm>
      </p:grpSpPr>
      <p:sp>
        <p:nvSpPr>
          <p:cNvPr id="2" name="Freeform 2"/>
          <p:cNvSpPr/>
          <p:nvPr/>
        </p:nvSpPr>
        <p:spPr>
          <a:xfrm flipH="1">
            <a:off x="15238935" y="-1028700"/>
            <a:ext cx="2655916" cy="4114800"/>
          </a:xfrm>
          <a:custGeom>
            <a:avLst/>
            <a:gdLst/>
            <a:ahLst/>
            <a:cxnLst/>
            <a:rect l="l" t="t" r="r" b="b"/>
            <a:pathLst>
              <a:path w="2655916" h="4114800">
                <a:moveTo>
                  <a:pt x="2655916" y="0"/>
                </a:moveTo>
                <a:lnTo>
                  <a:pt x="0" y="0"/>
                </a:lnTo>
                <a:lnTo>
                  <a:pt x="0" y="4114800"/>
                </a:lnTo>
                <a:lnTo>
                  <a:pt x="2655916" y="4114800"/>
                </a:lnTo>
                <a:lnTo>
                  <a:pt x="265591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a:off x="198282" y="7926665"/>
            <a:ext cx="2731560" cy="2663271"/>
          </a:xfrm>
          <a:custGeom>
            <a:avLst/>
            <a:gdLst/>
            <a:ahLst/>
            <a:cxnLst/>
            <a:rect l="l" t="t" r="r" b="b"/>
            <a:pathLst>
              <a:path w="2731560" h="2663271">
                <a:moveTo>
                  <a:pt x="2731560" y="0"/>
                </a:moveTo>
                <a:lnTo>
                  <a:pt x="0" y="0"/>
                </a:lnTo>
                <a:lnTo>
                  <a:pt x="0" y="2663270"/>
                </a:lnTo>
                <a:lnTo>
                  <a:pt x="2731560" y="2663270"/>
                </a:lnTo>
                <a:lnTo>
                  <a:pt x="273156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4607603" y="4438650"/>
            <a:ext cx="9072793" cy="1390650"/>
          </a:xfrm>
          <a:prstGeom prst="rect">
            <a:avLst/>
          </a:prstGeom>
        </p:spPr>
        <p:txBody>
          <a:bodyPr lIns="0" tIns="0" rIns="0" bIns="0" rtlCol="0" anchor="t">
            <a:spAutoFit/>
          </a:bodyPr>
          <a:lstStyle/>
          <a:p>
            <a:pPr marL="0" lvl="0" indent="0" algn="ctr">
              <a:lnSpc>
                <a:spcPts val="10800"/>
              </a:lnSpc>
            </a:pPr>
            <a:r>
              <a:rPr lang="en-US" sz="9000">
                <a:solidFill>
                  <a:srgbClr val="D29C6C"/>
                </a:solidFill>
                <a:latin typeface="Jorick"/>
              </a:rPr>
              <a:t>Demonstration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71001"/>
        </a:solidFill>
        <a:effectLst/>
      </p:bgPr>
    </p:bg>
    <p:spTree>
      <p:nvGrpSpPr>
        <p:cNvPr id="1" name=""/>
        <p:cNvGrpSpPr/>
        <p:nvPr/>
      </p:nvGrpSpPr>
      <p:grpSpPr>
        <a:xfrm>
          <a:off x="0" y="0"/>
          <a:ext cx="0" cy="0"/>
          <a:chOff x="0" y="0"/>
          <a:chExt cx="0" cy="0"/>
        </a:xfrm>
      </p:grpSpPr>
      <p:grpSp>
        <p:nvGrpSpPr>
          <p:cNvPr id="2" name="Group 2"/>
          <p:cNvGrpSpPr/>
          <p:nvPr/>
        </p:nvGrpSpPr>
        <p:grpSpPr>
          <a:xfrm>
            <a:off x="1344819" y="2092330"/>
            <a:ext cx="598273" cy="598273"/>
            <a:chOff x="0" y="0"/>
            <a:chExt cx="797698" cy="797698"/>
          </a:xfrm>
        </p:grpSpPr>
        <p:grpSp>
          <p:nvGrpSpPr>
            <p:cNvPr id="3" name="Group 3"/>
            <p:cNvGrpSpPr/>
            <p:nvPr/>
          </p:nvGrpSpPr>
          <p:grpSpPr>
            <a:xfrm rot="-10800000">
              <a:off x="0" y="0"/>
              <a:ext cx="797698" cy="797698"/>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US"/>
              </a:p>
            </p:txBody>
          </p:sp>
        </p:grpSp>
        <p:grpSp>
          <p:nvGrpSpPr>
            <p:cNvPr id="5" name="Group 5"/>
            <p:cNvGrpSpPr/>
            <p:nvPr/>
          </p:nvGrpSpPr>
          <p:grpSpPr>
            <a:xfrm rot="-10800000">
              <a:off x="292796" y="292796"/>
              <a:ext cx="212106" cy="212106"/>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71001"/>
              </a:solidFill>
            </p:spPr>
            <p:txBody>
              <a:bodyPr/>
              <a:lstStyle/>
              <a:p>
                <a:endParaRPr lang="en-US"/>
              </a:p>
            </p:txBody>
          </p:sp>
        </p:grpSp>
      </p:grpSp>
      <p:grpSp>
        <p:nvGrpSpPr>
          <p:cNvPr id="7" name="Group 7"/>
          <p:cNvGrpSpPr/>
          <p:nvPr/>
        </p:nvGrpSpPr>
        <p:grpSpPr>
          <a:xfrm>
            <a:off x="1344819" y="2958282"/>
            <a:ext cx="598273" cy="598273"/>
            <a:chOff x="0" y="0"/>
            <a:chExt cx="797698" cy="797698"/>
          </a:xfrm>
        </p:grpSpPr>
        <p:grpSp>
          <p:nvGrpSpPr>
            <p:cNvPr id="8" name="Group 8"/>
            <p:cNvGrpSpPr/>
            <p:nvPr/>
          </p:nvGrpSpPr>
          <p:grpSpPr>
            <a:xfrm rot="-10800000">
              <a:off x="0" y="0"/>
              <a:ext cx="797698" cy="797698"/>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US"/>
              </a:p>
            </p:txBody>
          </p:sp>
        </p:grpSp>
        <p:grpSp>
          <p:nvGrpSpPr>
            <p:cNvPr id="10" name="Group 10"/>
            <p:cNvGrpSpPr/>
            <p:nvPr/>
          </p:nvGrpSpPr>
          <p:grpSpPr>
            <a:xfrm rot="-10800000">
              <a:off x="292796" y="292796"/>
              <a:ext cx="212106" cy="212106"/>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71001"/>
              </a:solidFill>
            </p:spPr>
            <p:txBody>
              <a:bodyPr/>
              <a:lstStyle/>
              <a:p>
                <a:endParaRPr lang="en-US"/>
              </a:p>
            </p:txBody>
          </p:sp>
        </p:grpSp>
      </p:grpSp>
      <p:grpSp>
        <p:nvGrpSpPr>
          <p:cNvPr id="12" name="Group 12"/>
          <p:cNvGrpSpPr/>
          <p:nvPr/>
        </p:nvGrpSpPr>
        <p:grpSpPr>
          <a:xfrm>
            <a:off x="1344819" y="4124014"/>
            <a:ext cx="598273" cy="598273"/>
            <a:chOff x="0" y="0"/>
            <a:chExt cx="797698" cy="797698"/>
          </a:xfrm>
        </p:grpSpPr>
        <p:grpSp>
          <p:nvGrpSpPr>
            <p:cNvPr id="13" name="Group 13"/>
            <p:cNvGrpSpPr/>
            <p:nvPr/>
          </p:nvGrpSpPr>
          <p:grpSpPr>
            <a:xfrm rot="-10800000">
              <a:off x="0" y="0"/>
              <a:ext cx="797698" cy="797698"/>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US"/>
              </a:p>
            </p:txBody>
          </p:sp>
        </p:grpSp>
        <p:grpSp>
          <p:nvGrpSpPr>
            <p:cNvPr id="15" name="Group 15"/>
            <p:cNvGrpSpPr/>
            <p:nvPr/>
          </p:nvGrpSpPr>
          <p:grpSpPr>
            <a:xfrm rot="-10800000">
              <a:off x="292796" y="292796"/>
              <a:ext cx="212106" cy="212106"/>
              <a:chOff x="0" y="0"/>
              <a:chExt cx="6350000" cy="6350000"/>
            </a:xfrm>
          </p:grpSpPr>
          <p:sp>
            <p:nvSpPr>
              <p:cNvPr id="16" name="Freeform 1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71001"/>
              </a:solidFill>
            </p:spPr>
            <p:txBody>
              <a:bodyPr/>
              <a:lstStyle/>
              <a:p>
                <a:endParaRPr lang="en-US"/>
              </a:p>
            </p:txBody>
          </p:sp>
        </p:grpSp>
      </p:grpSp>
      <p:grpSp>
        <p:nvGrpSpPr>
          <p:cNvPr id="17" name="Group 17"/>
          <p:cNvGrpSpPr/>
          <p:nvPr/>
        </p:nvGrpSpPr>
        <p:grpSpPr>
          <a:xfrm>
            <a:off x="1344819" y="5180289"/>
            <a:ext cx="598273" cy="598273"/>
            <a:chOff x="0" y="0"/>
            <a:chExt cx="797698" cy="797698"/>
          </a:xfrm>
        </p:grpSpPr>
        <p:grpSp>
          <p:nvGrpSpPr>
            <p:cNvPr id="18" name="Group 18"/>
            <p:cNvGrpSpPr/>
            <p:nvPr/>
          </p:nvGrpSpPr>
          <p:grpSpPr>
            <a:xfrm rot="-10800000">
              <a:off x="0" y="0"/>
              <a:ext cx="797698" cy="797698"/>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US"/>
              </a:p>
            </p:txBody>
          </p:sp>
        </p:grpSp>
        <p:grpSp>
          <p:nvGrpSpPr>
            <p:cNvPr id="20" name="Group 20"/>
            <p:cNvGrpSpPr/>
            <p:nvPr/>
          </p:nvGrpSpPr>
          <p:grpSpPr>
            <a:xfrm rot="-10800000">
              <a:off x="292796" y="292796"/>
              <a:ext cx="212106" cy="212106"/>
              <a:chOff x="0" y="0"/>
              <a:chExt cx="6350000" cy="6350000"/>
            </a:xfrm>
          </p:grpSpPr>
          <p:sp>
            <p:nvSpPr>
              <p:cNvPr id="21" name="Freeform 2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71001"/>
              </a:solidFill>
            </p:spPr>
            <p:txBody>
              <a:bodyPr/>
              <a:lstStyle/>
              <a:p>
                <a:endParaRPr lang="en-US"/>
              </a:p>
            </p:txBody>
          </p:sp>
        </p:grpSp>
      </p:grpSp>
      <p:sp>
        <p:nvSpPr>
          <p:cNvPr id="22" name="Freeform 22" descr="Rustic Coffeeshop Element."/>
          <p:cNvSpPr/>
          <p:nvPr/>
        </p:nvSpPr>
        <p:spPr>
          <a:xfrm rot="1942523" flipH="1">
            <a:off x="848358" y="8451932"/>
            <a:ext cx="2731560" cy="2663271"/>
          </a:xfrm>
          <a:custGeom>
            <a:avLst/>
            <a:gdLst/>
            <a:ahLst/>
            <a:cxnLst/>
            <a:rect l="l" t="t" r="r" b="b"/>
            <a:pathLst>
              <a:path w="2731560" h="2663271">
                <a:moveTo>
                  <a:pt x="2731560" y="0"/>
                </a:moveTo>
                <a:lnTo>
                  <a:pt x="0" y="0"/>
                </a:lnTo>
                <a:lnTo>
                  <a:pt x="0" y="2663271"/>
                </a:lnTo>
                <a:lnTo>
                  <a:pt x="2731560" y="2663271"/>
                </a:lnTo>
                <a:lnTo>
                  <a:pt x="273156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3" name="Freeform 23"/>
          <p:cNvSpPr/>
          <p:nvPr/>
        </p:nvSpPr>
        <p:spPr>
          <a:xfrm>
            <a:off x="9144000" y="825729"/>
            <a:ext cx="8873339" cy="8587102"/>
          </a:xfrm>
          <a:custGeom>
            <a:avLst/>
            <a:gdLst/>
            <a:ahLst/>
            <a:cxnLst/>
            <a:rect l="l" t="t" r="r" b="b"/>
            <a:pathLst>
              <a:path w="8873339" h="8587102">
                <a:moveTo>
                  <a:pt x="0" y="0"/>
                </a:moveTo>
                <a:lnTo>
                  <a:pt x="8873339" y="0"/>
                </a:lnTo>
                <a:lnTo>
                  <a:pt x="8873339" y="8587103"/>
                </a:lnTo>
                <a:lnTo>
                  <a:pt x="0" y="8587103"/>
                </a:lnTo>
                <a:lnTo>
                  <a:pt x="0" y="0"/>
                </a:lnTo>
                <a:close/>
              </a:path>
            </a:pathLst>
          </a:custGeom>
          <a:blipFill>
            <a:blip r:embed="rId5"/>
            <a:stretch>
              <a:fillRect/>
            </a:stretch>
          </a:blipFill>
        </p:spPr>
        <p:txBody>
          <a:bodyPr/>
          <a:lstStyle/>
          <a:p>
            <a:endParaRPr lang="en-US"/>
          </a:p>
        </p:txBody>
      </p:sp>
      <p:sp>
        <p:nvSpPr>
          <p:cNvPr id="24" name="TextBox 24"/>
          <p:cNvSpPr txBox="1"/>
          <p:nvPr/>
        </p:nvSpPr>
        <p:spPr>
          <a:xfrm>
            <a:off x="2443267" y="2139610"/>
            <a:ext cx="5712516" cy="446564"/>
          </a:xfrm>
          <a:prstGeom prst="rect">
            <a:avLst/>
          </a:prstGeom>
        </p:spPr>
        <p:txBody>
          <a:bodyPr lIns="0" tIns="0" rIns="0" bIns="0" rtlCol="0" anchor="t">
            <a:spAutoFit/>
          </a:bodyPr>
          <a:lstStyle/>
          <a:p>
            <a:pPr marL="0" lvl="0" indent="0">
              <a:lnSpc>
                <a:spcPts val="3653"/>
              </a:lnSpc>
            </a:pPr>
            <a:r>
              <a:rPr lang="en-US" sz="2609">
                <a:solidFill>
                  <a:srgbClr val="FFFFFF"/>
                </a:solidFill>
                <a:latin typeface="Open Sans"/>
              </a:rPr>
              <a:t>Application of Vectoriation </a:t>
            </a:r>
          </a:p>
        </p:txBody>
      </p:sp>
      <p:sp>
        <p:nvSpPr>
          <p:cNvPr id="25" name="TextBox 25"/>
          <p:cNvSpPr txBox="1"/>
          <p:nvPr/>
        </p:nvSpPr>
        <p:spPr>
          <a:xfrm>
            <a:off x="2443267" y="2777714"/>
            <a:ext cx="5213606" cy="902261"/>
          </a:xfrm>
          <a:prstGeom prst="rect">
            <a:avLst/>
          </a:prstGeom>
        </p:spPr>
        <p:txBody>
          <a:bodyPr lIns="0" tIns="0" rIns="0" bIns="0" rtlCol="0" anchor="t">
            <a:spAutoFit/>
          </a:bodyPr>
          <a:lstStyle/>
          <a:p>
            <a:pPr marL="0" lvl="0" indent="0">
              <a:lnSpc>
                <a:spcPts val="3653"/>
              </a:lnSpc>
            </a:pPr>
            <a:r>
              <a:rPr lang="en-US" sz="2609">
                <a:solidFill>
                  <a:srgbClr val="FFFFFF"/>
                </a:solidFill>
                <a:latin typeface="Open Sans"/>
              </a:rPr>
              <a:t>Use one-hot encoding to define roasts implementation</a:t>
            </a:r>
          </a:p>
        </p:txBody>
      </p:sp>
      <p:sp>
        <p:nvSpPr>
          <p:cNvPr id="26" name="TextBox 26"/>
          <p:cNvSpPr txBox="1"/>
          <p:nvPr/>
        </p:nvSpPr>
        <p:spPr>
          <a:xfrm>
            <a:off x="2443267" y="3870474"/>
            <a:ext cx="5213606" cy="902261"/>
          </a:xfrm>
          <a:prstGeom prst="rect">
            <a:avLst/>
          </a:prstGeom>
        </p:spPr>
        <p:txBody>
          <a:bodyPr lIns="0" tIns="0" rIns="0" bIns="0" rtlCol="0" anchor="t">
            <a:spAutoFit/>
          </a:bodyPr>
          <a:lstStyle/>
          <a:p>
            <a:pPr marL="0" lvl="0" indent="0">
              <a:lnSpc>
                <a:spcPts val="3653"/>
              </a:lnSpc>
            </a:pPr>
            <a:r>
              <a:rPr lang="en-US" sz="2609">
                <a:solidFill>
                  <a:srgbClr val="FFFFFF"/>
                </a:solidFill>
                <a:latin typeface="Open Sans"/>
              </a:rPr>
              <a:t>Allow for user review after recommendation given</a:t>
            </a:r>
          </a:p>
        </p:txBody>
      </p:sp>
      <p:sp>
        <p:nvSpPr>
          <p:cNvPr id="27" name="TextBox 27"/>
          <p:cNvSpPr txBox="1"/>
          <p:nvPr/>
        </p:nvSpPr>
        <p:spPr>
          <a:xfrm>
            <a:off x="2443267" y="4963235"/>
            <a:ext cx="5213606" cy="902261"/>
          </a:xfrm>
          <a:prstGeom prst="rect">
            <a:avLst/>
          </a:prstGeom>
        </p:spPr>
        <p:txBody>
          <a:bodyPr lIns="0" tIns="0" rIns="0" bIns="0" rtlCol="0" anchor="t">
            <a:spAutoFit/>
          </a:bodyPr>
          <a:lstStyle/>
          <a:p>
            <a:pPr marL="0" lvl="0" indent="0">
              <a:lnSpc>
                <a:spcPts val="3653"/>
              </a:lnSpc>
            </a:pPr>
            <a:r>
              <a:rPr lang="en-US" sz="2609">
                <a:solidFill>
                  <a:srgbClr val="FFFFFF"/>
                </a:solidFill>
                <a:latin typeface="Open Sans"/>
              </a:rPr>
              <a:t>Web Scraping application for real-time output</a:t>
            </a:r>
          </a:p>
        </p:txBody>
      </p:sp>
      <p:sp>
        <p:nvSpPr>
          <p:cNvPr id="28" name="TextBox 28"/>
          <p:cNvSpPr txBox="1"/>
          <p:nvPr/>
        </p:nvSpPr>
        <p:spPr>
          <a:xfrm>
            <a:off x="1028700" y="778104"/>
            <a:ext cx="7443202" cy="1104900"/>
          </a:xfrm>
          <a:prstGeom prst="rect">
            <a:avLst/>
          </a:prstGeom>
        </p:spPr>
        <p:txBody>
          <a:bodyPr lIns="0" tIns="0" rIns="0" bIns="0" rtlCol="0" anchor="t">
            <a:spAutoFit/>
          </a:bodyPr>
          <a:lstStyle/>
          <a:p>
            <a:pPr marL="0" lvl="0" indent="0" algn="ctr">
              <a:lnSpc>
                <a:spcPts val="8640"/>
              </a:lnSpc>
            </a:pPr>
            <a:r>
              <a:rPr lang="en-US" sz="7200">
                <a:solidFill>
                  <a:srgbClr val="FEC593"/>
                </a:solidFill>
                <a:latin typeface="Jorick"/>
              </a:rPr>
              <a:t>Final Thoughts</a:t>
            </a:r>
          </a:p>
        </p:txBody>
      </p:sp>
      <p:grpSp>
        <p:nvGrpSpPr>
          <p:cNvPr id="29" name="Group 29"/>
          <p:cNvGrpSpPr/>
          <p:nvPr/>
        </p:nvGrpSpPr>
        <p:grpSpPr>
          <a:xfrm>
            <a:off x="1344819" y="6236564"/>
            <a:ext cx="598273" cy="598273"/>
            <a:chOff x="0" y="0"/>
            <a:chExt cx="797698" cy="797698"/>
          </a:xfrm>
        </p:grpSpPr>
        <p:grpSp>
          <p:nvGrpSpPr>
            <p:cNvPr id="30" name="Group 30"/>
            <p:cNvGrpSpPr/>
            <p:nvPr/>
          </p:nvGrpSpPr>
          <p:grpSpPr>
            <a:xfrm rot="-10800000">
              <a:off x="0" y="0"/>
              <a:ext cx="797698" cy="797698"/>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US"/>
              </a:p>
            </p:txBody>
          </p:sp>
        </p:grpSp>
        <p:grpSp>
          <p:nvGrpSpPr>
            <p:cNvPr id="32" name="Group 32"/>
            <p:cNvGrpSpPr/>
            <p:nvPr/>
          </p:nvGrpSpPr>
          <p:grpSpPr>
            <a:xfrm rot="-10800000">
              <a:off x="292796" y="292796"/>
              <a:ext cx="212106" cy="212106"/>
              <a:chOff x="0" y="0"/>
              <a:chExt cx="6350000" cy="6350000"/>
            </a:xfrm>
          </p:grpSpPr>
          <p:sp>
            <p:nvSpPr>
              <p:cNvPr id="33" name="Freeform 3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71001"/>
              </a:solidFill>
            </p:spPr>
            <p:txBody>
              <a:bodyPr/>
              <a:lstStyle/>
              <a:p>
                <a:endParaRPr lang="en-US"/>
              </a:p>
            </p:txBody>
          </p:sp>
        </p:grpSp>
      </p:grpSp>
      <p:sp>
        <p:nvSpPr>
          <p:cNvPr id="34" name="TextBox 34"/>
          <p:cNvSpPr txBox="1"/>
          <p:nvPr/>
        </p:nvSpPr>
        <p:spPr>
          <a:xfrm>
            <a:off x="2443267" y="6055996"/>
            <a:ext cx="5213606" cy="902261"/>
          </a:xfrm>
          <a:prstGeom prst="rect">
            <a:avLst/>
          </a:prstGeom>
        </p:spPr>
        <p:txBody>
          <a:bodyPr lIns="0" tIns="0" rIns="0" bIns="0" rtlCol="0" anchor="t">
            <a:spAutoFit/>
          </a:bodyPr>
          <a:lstStyle/>
          <a:p>
            <a:pPr marL="0" lvl="0" indent="0">
              <a:lnSpc>
                <a:spcPts val="3653"/>
              </a:lnSpc>
            </a:pPr>
            <a:r>
              <a:rPr lang="en-US" sz="2609">
                <a:solidFill>
                  <a:srgbClr val="FFFFFF"/>
                </a:solidFill>
                <a:latin typeface="Open Sans"/>
              </a:rPr>
              <a:t>Show the cosine similarity values  in dashboard </a:t>
            </a:r>
          </a:p>
        </p:txBody>
      </p:sp>
      <p:grpSp>
        <p:nvGrpSpPr>
          <p:cNvPr id="35" name="Group 35"/>
          <p:cNvGrpSpPr/>
          <p:nvPr/>
        </p:nvGrpSpPr>
        <p:grpSpPr>
          <a:xfrm>
            <a:off x="1344819" y="7329325"/>
            <a:ext cx="598273" cy="598273"/>
            <a:chOff x="0" y="0"/>
            <a:chExt cx="797698" cy="797698"/>
          </a:xfrm>
        </p:grpSpPr>
        <p:grpSp>
          <p:nvGrpSpPr>
            <p:cNvPr id="36" name="Group 36"/>
            <p:cNvGrpSpPr/>
            <p:nvPr/>
          </p:nvGrpSpPr>
          <p:grpSpPr>
            <a:xfrm rot="-10800000">
              <a:off x="0" y="0"/>
              <a:ext cx="797698" cy="797698"/>
              <a:chOff x="0" y="0"/>
              <a:chExt cx="6350000" cy="6350000"/>
            </a:xfrm>
          </p:grpSpPr>
          <p:sp>
            <p:nvSpPr>
              <p:cNvPr id="37" name="Freeform 3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US"/>
              </a:p>
            </p:txBody>
          </p:sp>
        </p:grpSp>
        <p:grpSp>
          <p:nvGrpSpPr>
            <p:cNvPr id="38" name="Group 38"/>
            <p:cNvGrpSpPr/>
            <p:nvPr/>
          </p:nvGrpSpPr>
          <p:grpSpPr>
            <a:xfrm rot="-10800000">
              <a:off x="292796" y="292796"/>
              <a:ext cx="212106" cy="212106"/>
              <a:chOff x="0" y="0"/>
              <a:chExt cx="6350000" cy="6350000"/>
            </a:xfrm>
          </p:grpSpPr>
          <p:sp>
            <p:nvSpPr>
              <p:cNvPr id="39" name="Freeform 3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71001"/>
              </a:solidFill>
            </p:spPr>
            <p:txBody>
              <a:bodyPr/>
              <a:lstStyle/>
              <a:p>
                <a:endParaRPr lang="en-US"/>
              </a:p>
            </p:txBody>
          </p:sp>
        </p:grpSp>
      </p:grpSp>
      <p:sp>
        <p:nvSpPr>
          <p:cNvPr id="40" name="TextBox 40"/>
          <p:cNvSpPr txBox="1"/>
          <p:nvPr/>
        </p:nvSpPr>
        <p:spPr>
          <a:xfrm>
            <a:off x="2443267" y="7148756"/>
            <a:ext cx="5213606" cy="902261"/>
          </a:xfrm>
          <a:prstGeom prst="rect">
            <a:avLst/>
          </a:prstGeom>
        </p:spPr>
        <p:txBody>
          <a:bodyPr lIns="0" tIns="0" rIns="0" bIns="0" rtlCol="0" anchor="t">
            <a:spAutoFit/>
          </a:bodyPr>
          <a:lstStyle/>
          <a:p>
            <a:pPr marL="0" lvl="0" indent="0">
              <a:lnSpc>
                <a:spcPts val="3653"/>
              </a:lnSpc>
            </a:pPr>
            <a:r>
              <a:rPr lang="en-US" sz="2609">
                <a:solidFill>
                  <a:srgbClr val="FFFFFF"/>
                </a:solidFill>
                <a:latin typeface="Open Sans"/>
              </a:rPr>
              <a:t>Incorporate model into a mobile app for easier user</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71001"/>
        </a:solidFill>
        <a:effectLst/>
      </p:bgPr>
    </p:bg>
    <p:spTree>
      <p:nvGrpSpPr>
        <p:cNvPr id="1" name=""/>
        <p:cNvGrpSpPr/>
        <p:nvPr/>
      </p:nvGrpSpPr>
      <p:grpSpPr>
        <a:xfrm>
          <a:off x="0" y="0"/>
          <a:ext cx="0" cy="0"/>
          <a:chOff x="0" y="0"/>
          <a:chExt cx="0" cy="0"/>
        </a:xfrm>
      </p:grpSpPr>
      <p:sp>
        <p:nvSpPr>
          <p:cNvPr id="2" name="Freeform 2"/>
          <p:cNvSpPr/>
          <p:nvPr/>
        </p:nvSpPr>
        <p:spPr>
          <a:xfrm flipH="1">
            <a:off x="15238935" y="-1028700"/>
            <a:ext cx="2655916" cy="4114800"/>
          </a:xfrm>
          <a:custGeom>
            <a:avLst/>
            <a:gdLst/>
            <a:ahLst/>
            <a:cxnLst/>
            <a:rect l="l" t="t" r="r" b="b"/>
            <a:pathLst>
              <a:path w="2655916" h="4114800">
                <a:moveTo>
                  <a:pt x="2655916" y="0"/>
                </a:moveTo>
                <a:lnTo>
                  <a:pt x="0" y="0"/>
                </a:lnTo>
                <a:lnTo>
                  <a:pt x="0" y="4114800"/>
                </a:lnTo>
                <a:lnTo>
                  <a:pt x="2655916" y="4114800"/>
                </a:lnTo>
                <a:lnTo>
                  <a:pt x="265591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flipH="1">
            <a:off x="198282" y="7926665"/>
            <a:ext cx="2731560" cy="2663271"/>
          </a:xfrm>
          <a:custGeom>
            <a:avLst/>
            <a:gdLst/>
            <a:ahLst/>
            <a:cxnLst/>
            <a:rect l="l" t="t" r="r" b="b"/>
            <a:pathLst>
              <a:path w="2731560" h="2663271">
                <a:moveTo>
                  <a:pt x="2731560" y="0"/>
                </a:moveTo>
                <a:lnTo>
                  <a:pt x="0" y="0"/>
                </a:lnTo>
                <a:lnTo>
                  <a:pt x="0" y="2663270"/>
                </a:lnTo>
                <a:lnTo>
                  <a:pt x="2731560" y="2663270"/>
                </a:lnTo>
                <a:lnTo>
                  <a:pt x="273156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Freeform 4"/>
          <p:cNvSpPr/>
          <p:nvPr/>
        </p:nvSpPr>
        <p:spPr>
          <a:xfrm>
            <a:off x="5204593" y="1810156"/>
            <a:ext cx="7878814" cy="6666688"/>
          </a:xfrm>
          <a:custGeom>
            <a:avLst/>
            <a:gdLst/>
            <a:ahLst/>
            <a:cxnLst/>
            <a:rect l="l" t="t" r="r" b="b"/>
            <a:pathLst>
              <a:path w="7878814" h="6666688">
                <a:moveTo>
                  <a:pt x="0" y="0"/>
                </a:moveTo>
                <a:lnTo>
                  <a:pt x="7878814" y="0"/>
                </a:lnTo>
                <a:lnTo>
                  <a:pt x="7878814" y="6666688"/>
                </a:lnTo>
                <a:lnTo>
                  <a:pt x="0" y="6666688"/>
                </a:lnTo>
                <a:lnTo>
                  <a:pt x="0" y="0"/>
                </a:lnTo>
                <a:close/>
              </a:path>
            </a:pathLst>
          </a:custGeom>
          <a:blipFill>
            <a:blip r:embed="rId7"/>
            <a:stretch>
              <a:fillRect/>
            </a:stretch>
          </a:blipFill>
        </p:spPr>
        <p:txBody>
          <a:bodyPr/>
          <a:lstStyle/>
          <a:p>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71001"/>
        </a:solidFill>
        <a:effectLst/>
      </p:bgPr>
    </p:bg>
    <p:spTree>
      <p:nvGrpSpPr>
        <p:cNvPr id="1" name=""/>
        <p:cNvGrpSpPr/>
        <p:nvPr/>
      </p:nvGrpSpPr>
      <p:grpSpPr>
        <a:xfrm>
          <a:off x="0" y="0"/>
          <a:ext cx="0" cy="0"/>
          <a:chOff x="0" y="0"/>
          <a:chExt cx="0" cy="0"/>
        </a:xfrm>
      </p:grpSpPr>
      <p:grpSp>
        <p:nvGrpSpPr>
          <p:cNvPr id="2" name="Group 2"/>
          <p:cNvGrpSpPr/>
          <p:nvPr/>
        </p:nvGrpSpPr>
        <p:grpSpPr>
          <a:xfrm>
            <a:off x="6496420" y="2495920"/>
            <a:ext cx="5295160" cy="5295160"/>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29C6C"/>
            </a:solidFill>
          </p:spPr>
          <p:txBody>
            <a:bodyPr/>
            <a:lstStyle/>
            <a:p>
              <a:endParaRPr lang="en-US"/>
            </a:p>
          </p:txBody>
        </p:sp>
      </p:grpSp>
      <p:sp>
        <p:nvSpPr>
          <p:cNvPr id="4" name="Freeform 4"/>
          <p:cNvSpPr/>
          <p:nvPr/>
        </p:nvSpPr>
        <p:spPr>
          <a:xfrm>
            <a:off x="393149" y="-1028700"/>
            <a:ext cx="2655916" cy="4114800"/>
          </a:xfrm>
          <a:custGeom>
            <a:avLst/>
            <a:gdLst/>
            <a:ahLst/>
            <a:cxnLst/>
            <a:rect l="l" t="t" r="r" b="b"/>
            <a:pathLst>
              <a:path w="2655916" h="4114800">
                <a:moveTo>
                  <a:pt x="0" y="0"/>
                </a:moveTo>
                <a:lnTo>
                  <a:pt x="2655916" y="0"/>
                </a:lnTo>
                <a:lnTo>
                  <a:pt x="265591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flipH="1">
            <a:off x="15238935" y="-1028700"/>
            <a:ext cx="2655916" cy="4114800"/>
          </a:xfrm>
          <a:custGeom>
            <a:avLst/>
            <a:gdLst/>
            <a:ahLst/>
            <a:cxnLst/>
            <a:rect l="l" t="t" r="r" b="b"/>
            <a:pathLst>
              <a:path w="2655916" h="4114800">
                <a:moveTo>
                  <a:pt x="2655916" y="0"/>
                </a:moveTo>
                <a:lnTo>
                  <a:pt x="0" y="0"/>
                </a:lnTo>
                <a:lnTo>
                  <a:pt x="0" y="4114800"/>
                </a:lnTo>
                <a:lnTo>
                  <a:pt x="2655916" y="4114800"/>
                </a:lnTo>
                <a:lnTo>
                  <a:pt x="265591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1145006" y="1028700"/>
            <a:ext cx="2731560" cy="2663271"/>
          </a:xfrm>
          <a:custGeom>
            <a:avLst/>
            <a:gdLst/>
            <a:ahLst/>
            <a:cxnLst/>
            <a:rect l="l" t="t" r="r" b="b"/>
            <a:pathLst>
              <a:path w="2731560" h="2663271">
                <a:moveTo>
                  <a:pt x="0" y="0"/>
                </a:moveTo>
                <a:lnTo>
                  <a:pt x="2731560" y="0"/>
                </a:lnTo>
                <a:lnTo>
                  <a:pt x="2731560" y="2663271"/>
                </a:lnTo>
                <a:lnTo>
                  <a:pt x="0" y="26632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flipH="1">
            <a:off x="4411434" y="1028700"/>
            <a:ext cx="2731560" cy="2663271"/>
          </a:xfrm>
          <a:custGeom>
            <a:avLst/>
            <a:gdLst/>
            <a:ahLst/>
            <a:cxnLst/>
            <a:rect l="l" t="t" r="r" b="b"/>
            <a:pathLst>
              <a:path w="2731560" h="2663271">
                <a:moveTo>
                  <a:pt x="2731560" y="0"/>
                </a:moveTo>
                <a:lnTo>
                  <a:pt x="0" y="0"/>
                </a:lnTo>
                <a:lnTo>
                  <a:pt x="0" y="2663271"/>
                </a:lnTo>
                <a:lnTo>
                  <a:pt x="2731560" y="2663271"/>
                </a:lnTo>
                <a:lnTo>
                  <a:pt x="273156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13425824" y="7200900"/>
            <a:ext cx="6282137" cy="4114800"/>
          </a:xfrm>
          <a:custGeom>
            <a:avLst/>
            <a:gdLst/>
            <a:ahLst/>
            <a:cxnLst/>
            <a:rect l="l" t="t" r="r" b="b"/>
            <a:pathLst>
              <a:path w="6282137" h="4114800">
                <a:moveTo>
                  <a:pt x="0" y="0"/>
                </a:moveTo>
                <a:lnTo>
                  <a:pt x="6282137" y="0"/>
                </a:lnTo>
                <a:lnTo>
                  <a:pt x="628213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flipH="1">
            <a:off x="-1419961" y="7200900"/>
            <a:ext cx="6282137" cy="4114800"/>
          </a:xfrm>
          <a:custGeom>
            <a:avLst/>
            <a:gdLst/>
            <a:ahLst/>
            <a:cxnLst/>
            <a:rect l="l" t="t" r="r" b="b"/>
            <a:pathLst>
              <a:path w="6282137" h="4114800">
                <a:moveTo>
                  <a:pt x="6282137" y="0"/>
                </a:moveTo>
                <a:lnTo>
                  <a:pt x="0" y="0"/>
                </a:lnTo>
                <a:lnTo>
                  <a:pt x="0" y="4114800"/>
                </a:lnTo>
                <a:lnTo>
                  <a:pt x="6282137" y="4114800"/>
                </a:lnTo>
                <a:lnTo>
                  <a:pt x="6282137"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flipV="1">
            <a:off x="4978426" y="8101574"/>
            <a:ext cx="3458656" cy="2671812"/>
          </a:xfrm>
          <a:custGeom>
            <a:avLst/>
            <a:gdLst/>
            <a:ahLst/>
            <a:cxnLst/>
            <a:rect l="l" t="t" r="r" b="b"/>
            <a:pathLst>
              <a:path w="3458656" h="2671812">
                <a:moveTo>
                  <a:pt x="0" y="2671812"/>
                </a:moveTo>
                <a:lnTo>
                  <a:pt x="3458656" y="2671812"/>
                </a:lnTo>
                <a:lnTo>
                  <a:pt x="3458656" y="0"/>
                </a:lnTo>
                <a:lnTo>
                  <a:pt x="0" y="0"/>
                </a:lnTo>
                <a:lnTo>
                  <a:pt x="0" y="2671812"/>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Freeform 11"/>
          <p:cNvSpPr/>
          <p:nvPr/>
        </p:nvSpPr>
        <p:spPr>
          <a:xfrm flipH="1" flipV="1">
            <a:off x="9850918" y="8101574"/>
            <a:ext cx="3458656" cy="2671812"/>
          </a:xfrm>
          <a:custGeom>
            <a:avLst/>
            <a:gdLst/>
            <a:ahLst/>
            <a:cxnLst/>
            <a:rect l="l" t="t" r="r" b="b"/>
            <a:pathLst>
              <a:path w="3458656" h="2671812">
                <a:moveTo>
                  <a:pt x="3458656" y="2671812"/>
                </a:moveTo>
                <a:lnTo>
                  <a:pt x="0" y="2671812"/>
                </a:lnTo>
                <a:lnTo>
                  <a:pt x="0" y="0"/>
                </a:lnTo>
                <a:lnTo>
                  <a:pt x="3458656" y="0"/>
                </a:lnTo>
                <a:lnTo>
                  <a:pt x="3458656" y="2671812"/>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TextBox 12"/>
          <p:cNvSpPr txBox="1"/>
          <p:nvPr/>
        </p:nvSpPr>
        <p:spPr>
          <a:xfrm>
            <a:off x="2473976" y="3580090"/>
            <a:ext cx="13340047" cy="2802971"/>
          </a:xfrm>
          <a:prstGeom prst="rect">
            <a:avLst/>
          </a:prstGeom>
        </p:spPr>
        <p:txBody>
          <a:bodyPr lIns="0" tIns="0" rIns="0" bIns="0" rtlCol="0" anchor="t">
            <a:spAutoFit/>
          </a:bodyPr>
          <a:lstStyle/>
          <a:p>
            <a:pPr algn="ctr">
              <a:lnSpc>
                <a:spcPts val="22816"/>
              </a:lnSpc>
              <a:spcBef>
                <a:spcPct val="0"/>
              </a:spcBef>
            </a:pPr>
            <a:r>
              <a:rPr lang="en-US" sz="16297">
                <a:solidFill>
                  <a:srgbClr val="FFFFFF"/>
                </a:solidFill>
                <a:latin typeface="Jorick"/>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71001"/>
        </a:solidFill>
        <a:effectLst/>
      </p:bgPr>
    </p:bg>
    <p:spTree>
      <p:nvGrpSpPr>
        <p:cNvPr id="1" name=""/>
        <p:cNvGrpSpPr/>
        <p:nvPr/>
      </p:nvGrpSpPr>
      <p:grpSpPr>
        <a:xfrm>
          <a:off x="0" y="0"/>
          <a:ext cx="0" cy="0"/>
          <a:chOff x="0" y="0"/>
          <a:chExt cx="0" cy="0"/>
        </a:xfrm>
      </p:grpSpPr>
      <p:sp>
        <p:nvSpPr>
          <p:cNvPr id="2" name="Freeform 2"/>
          <p:cNvSpPr/>
          <p:nvPr/>
        </p:nvSpPr>
        <p:spPr>
          <a:xfrm flipH="1">
            <a:off x="-749463" y="8667946"/>
            <a:ext cx="3556327" cy="2329394"/>
          </a:xfrm>
          <a:custGeom>
            <a:avLst/>
            <a:gdLst/>
            <a:ahLst/>
            <a:cxnLst/>
            <a:rect l="l" t="t" r="r" b="b"/>
            <a:pathLst>
              <a:path w="3556327" h="2329394">
                <a:moveTo>
                  <a:pt x="3556326" y="0"/>
                </a:moveTo>
                <a:lnTo>
                  <a:pt x="0" y="0"/>
                </a:lnTo>
                <a:lnTo>
                  <a:pt x="0" y="2329394"/>
                </a:lnTo>
                <a:lnTo>
                  <a:pt x="3556326" y="2329394"/>
                </a:lnTo>
                <a:lnTo>
                  <a:pt x="355632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481137" y="8667946"/>
            <a:ext cx="3556327" cy="2329394"/>
          </a:xfrm>
          <a:custGeom>
            <a:avLst/>
            <a:gdLst/>
            <a:ahLst/>
            <a:cxnLst/>
            <a:rect l="l" t="t" r="r" b="b"/>
            <a:pathLst>
              <a:path w="3556327" h="2329394">
                <a:moveTo>
                  <a:pt x="0" y="0"/>
                </a:moveTo>
                <a:lnTo>
                  <a:pt x="3556326" y="0"/>
                </a:lnTo>
                <a:lnTo>
                  <a:pt x="3556326" y="2329394"/>
                </a:lnTo>
                <a:lnTo>
                  <a:pt x="0" y="23293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393149" y="-1028700"/>
            <a:ext cx="2655916" cy="4114800"/>
          </a:xfrm>
          <a:custGeom>
            <a:avLst/>
            <a:gdLst/>
            <a:ahLst/>
            <a:cxnLst/>
            <a:rect l="l" t="t" r="r" b="b"/>
            <a:pathLst>
              <a:path w="2655916" h="4114800">
                <a:moveTo>
                  <a:pt x="0" y="0"/>
                </a:moveTo>
                <a:lnTo>
                  <a:pt x="2655916" y="0"/>
                </a:lnTo>
                <a:lnTo>
                  <a:pt x="265591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flipH="1">
            <a:off x="15238935" y="-1028700"/>
            <a:ext cx="2655916" cy="4114800"/>
          </a:xfrm>
          <a:custGeom>
            <a:avLst/>
            <a:gdLst/>
            <a:ahLst/>
            <a:cxnLst/>
            <a:rect l="l" t="t" r="r" b="b"/>
            <a:pathLst>
              <a:path w="2655916" h="4114800">
                <a:moveTo>
                  <a:pt x="2655916" y="0"/>
                </a:moveTo>
                <a:lnTo>
                  <a:pt x="0" y="0"/>
                </a:lnTo>
                <a:lnTo>
                  <a:pt x="0" y="4114800"/>
                </a:lnTo>
                <a:lnTo>
                  <a:pt x="2655916" y="4114800"/>
                </a:lnTo>
                <a:lnTo>
                  <a:pt x="2655916"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3229266" y="3602516"/>
            <a:ext cx="2717340" cy="1049512"/>
          </a:xfrm>
          <a:custGeom>
            <a:avLst/>
            <a:gdLst/>
            <a:ahLst/>
            <a:cxnLst/>
            <a:rect l="l" t="t" r="r" b="b"/>
            <a:pathLst>
              <a:path w="2717340" h="1049512">
                <a:moveTo>
                  <a:pt x="0" y="0"/>
                </a:moveTo>
                <a:lnTo>
                  <a:pt x="2717340" y="0"/>
                </a:lnTo>
                <a:lnTo>
                  <a:pt x="2717340" y="1049512"/>
                </a:lnTo>
                <a:lnTo>
                  <a:pt x="0" y="1049512"/>
                </a:lnTo>
                <a:lnTo>
                  <a:pt x="0" y="0"/>
                </a:lnTo>
                <a:close/>
              </a:path>
            </a:pathLst>
          </a:custGeom>
          <a:blipFill>
            <a:blip r:embed="rId6"/>
            <a:stretch>
              <a:fillRect/>
            </a:stretch>
          </a:blipFill>
        </p:spPr>
        <p:txBody>
          <a:bodyPr/>
          <a:lstStyle/>
          <a:p>
            <a:endParaRPr lang="en-US"/>
          </a:p>
        </p:txBody>
      </p:sp>
      <p:sp>
        <p:nvSpPr>
          <p:cNvPr id="7" name="Freeform 7"/>
          <p:cNvSpPr/>
          <p:nvPr/>
        </p:nvSpPr>
        <p:spPr>
          <a:xfrm>
            <a:off x="7115632" y="2933099"/>
            <a:ext cx="4056736" cy="1854508"/>
          </a:xfrm>
          <a:custGeom>
            <a:avLst/>
            <a:gdLst/>
            <a:ahLst/>
            <a:cxnLst/>
            <a:rect l="l" t="t" r="r" b="b"/>
            <a:pathLst>
              <a:path w="4056736" h="1854508">
                <a:moveTo>
                  <a:pt x="0" y="0"/>
                </a:moveTo>
                <a:lnTo>
                  <a:pt x="4056736" y="0"/>
                </a:lnTo>
                <a:lnTo>
                  <a:pt x="4056736" y="1854508"/>
                </a:lnTo>
                <a:lnTo>
                  <a:pt x="0" y="1854508"/>
                </a:lnTo>
                <a:lnTo>
                  <a:pt x="0" y="0"/>
                </a:lnTo>
                <a:close/>
              </a:path>
            </a:pathLst>
          </a:custGeom>
          <a:blipFill>
            <a:blip r:embed="rId7"/>
            <a:stretch>
              <a:fillRect/>
            </a:stretch>
          </a:blipFill>
        </p:spPr>
        <p:txBody>
          <a:bodyPr/>
          <a:lstStyle/>
          <a:p>
            <a:endParaRPr lang="en-US"/>
          </a:p>
        </p:txBody>
      </p:sp>
      <p:sp>
        <p:nvSpPr>
          <p:cNvPr id="8" name="Freeform 8"/>
          <p:cNvSpPr/>
          <p:nvPr/>
        </p:nvSpPr>
        <p:spPr>
          <a:xfrm>
            <a:off x="12506058" y="2939532"/>
            <a:ext cx="2388012" cy="1883083"/>
          </a:xfrm>
          <a:custGeom>
            <a:avLst/>
            <a:gdLst/>
            <a:ahLst/>
            <a:cxnLst/>
            <a:rect l="l" t="t" r="r" b="b"/>
            <a:pathLst>
              <a:path w="2388012" h="1883083">
                <a:moveTo>
                  <a:pt x="0" y="0"/>
                </a:moveTo>
                <a:lnTo>
                  <a:pt x="2388012" y="0"/>
                </a:lnTo>
                <a:lnTo>
                  <a:pt x="2388012" y="1883083"/>
                </a:lnTo>
                <a:lnTo>
                  <a:pt x="0" y="1883083"/>
                </a:lnTo>
                <a:lnTo>
                  <a:pt x="0" y="0"/>
                </a:lnTo>
                <a:close/>
              </a:path>
            </a:pathLst>
          </a:custGeom>
          <a:blipFill>
            <a:blip r:embed="rId8"/>
            <a:stretch>
              <a:fillRect l="-18945" r="-21242"/>
            </a:stretch>
          </a:blipFill>
        </p:spPr>
        <p:txBody>
          <a:bodyPr/>
          <a:lstStyle/>
          <a:p>
            <a:endParaRPr lang="en-US"/>
          </a:p>
        </p:txBody>
      </p:sp>
      <p:sp>
        <p:nvSpPr>
          <p:cNvPr id="9" name="TextBox 9"/>
          <p:cNvSpPr txBox="1"/>
          <p:nvPr/>
        </p:nvSpPr>
        <p:spPr>
          <a:xfrm>
            <a:off x="3606072" y="1105468"/>
            <a:ext cx="11075856" cy="1295399"/>
          </a:xfrm>
          <a:prstGeom prst="rect">
            <a:avLst/>
          </a:prstGeom>
        </p:spPr>
        <p:txBody>
          <a:bodyPr lIns="0" tIns="0" rIns="0" bIns="0" rtlCol="0" anchor="t">
            <a:spAutoFit/>
          </a:bodyPr>
          <a:lstStyle/>
          <a:p>
            <a:pPr algn="ctr">
              <a:lnSpc>
                <a:spcPts val="10500"/>
              </a:lnSpc>
              <a:spcBef>
                <a:spcPct val="0"/>
              </a:spcBef>
            </a:pPr>
            <a:r>
              <a:rPr lang="en-US" sz="7500">
                <a:solidFill>
                  <a:srgbClr val="D29C6C"/>
                </a:solidFill>
                <a:latin typeface="Jorick"/>
              </a:rPr>
              <a:t>SOURCES</a:t>
            </a:r>
          </a:p>
        </p:txBody>
      </p:sp>
      <p:sp>
        <p:nvSpPr>
          <p:cNvPr id="10" name="TextBox 10"/>
          <p:cNvSpPr txBox="1"/>
          <p:nvPr/>
        </p:nvSpPr>
        <p:spPr>
          <a:xfrm>
            <a:off x="2806863" y="5516215"/>
            <a:ext cx="3562145" cy="2816225"/>
          </a:xfrm>
          <a:prstGeom prst="rect">
            <a:avLst/>
          </a:prstGeom>
        </p:spPr>
        <p:txBody>
          <a:bodyPr lIns="0" tIns="0" rIns="0" bIns="0" rtlCol="0" anchor="t">
            <a:spAutoFit/>
          </a:bodyPr>
          <a:lstStyle/>
          <a:p>
            <a:pPr algn="ctr">
              <a:lnSpc>
                <a:spcPts val="2800"/>
              </a:lnSpc>
            </a:pPr>
            <a:r>
              <a:rPr lang="en-US" sz="2000" u="sng">
                <a:solidFill>
                  <a:srgbClr val="FFFFFF"/>
                </a:solidFill>
                <a:latin typeface="Open Sans Light"/>
              </a:rPr>
              <a:t>https://www.kaggle.com/datasets/fatihb/coffee-quality-data-cqi</a:t>
            </a:r>
          </a:p>
          <a:p>
            <a:pPr algn="ctr">
              <a:lnSpc>
                <a:spcPts val="2800"/>
              </a:lnSpc>
            </a:pPr>
            <a:endParaRPr lang="en-US" sz="2000" u="sng">
              <a:solidFill>
                <a:srgbClr val="FFFFFF"/>
              </a:solidFill>
              <a:latin typeface="Open Sans Light"/>
            </a:endParaRPr>
          </a:p>
          <a:p>
            <a:pPr algn="ctr">
              <a:lnSpc>
                <a:spcPts val="2800"/>
              </a:lnSpc>
            </a:pPr>
            <a:r>
              <a:rPr lang="en-US" sz="2000">
                <a:solidFill>
                  <a:srgbClr val="FFFFFF"/>
                </a:solidFill>
                <a:latin typeface="Open Sans"/>
              </a:rPr>
              <a:t>Inspiration for project.</a:t>
            </a:r>
          </a:p>
          <a:p>
            <a:pPr algn="ctr">
              <a:lnSpc>
                <a:spcPts val="2800"/>
              </a:lnSpc>
            </a:pPr>
            <a:endParaRPr lang="en-US" sz="2000">
              <a:solidFill>
                <a:srgbClr val="FFFFFF"/>
              </a:solidFill>
              <a:latin typeface="Open Sans"/>
            </a:endParaRPr>
          </a:p>
          <a:p>
            <a:pPr algn="ctr">
              <a:lnSpc>
                <a:spcPts val="2800"/>
              </a:lnSpc>
              <a:spcBef>
                <a:spcPct val="0"/>
              </a:spcBef>
            </a:pPr>
            <a:r>
              <a:rPr lang="en-US" sz="2000">
                <a:solidFill>
                  <a:srgbClr val="FFFFFF"/>
                </a:solidFill>
                <a:latin typeface="Open Sans"/>
              </a:rPr>
              <a:t>NB - This dataset was not the one used in the final project.</a:t>
            </a:r>
          </a:p>
        </p:txBody>
      </p:sp>
      <p:sp>
        <p:nvSpPr>
          <p:cNvPr id="11" name="TextBox 11"/>
          <p:cNvSpPr txBox="1"/>
          <p:nvPr/>
        </p:nvSpPr>
        <p:spPr>
          <a:xfrm>
            <a:off x="7362927" y="5516215"/>
            <a:ext cx="3562145" cy="3521075"/>
          </a:xfrm>
          <a:prstGeom prst="rect">
            <a:avLst/>
          </a:prstGeom>
        </p:spPr>
        <p:txBody>
          <a:bodyPr lIns="0" tIns="0" rIns="0" bIns="0" rtlCol="0" anchor="t">
            <a:spAutoFit/>
          </a:bodyPr>
          <a:lstStyle/>
          <a:p>
            <a:pPr algn="ctr">
              <a:lnSpc>
                <a:spcPts val="2800"/>
              </a:lnSpc>
            </a:pPr>
            <a:r>
              <a:rPr lang="en-US" sz="2000" u="sng">
                <a:solidFill>
                  <a:srgbClr val="FFFFFF"/>
                </a:solidFill>
                <a:latin typeface="Open Sans Light"/>
              </a:rPr>
              <a:t>https://www.coffeereview.com/</a:t>
            </a:r>
          </a:p>
          <a:p>
            <a:pPr algn="ctr">
              <a:lnSpc>
                <a:spcPts val="2800"/>
              </a:lnSpc>
            </a:pPr>
            <a:endParaRPr lang="en-US" sz="2000" u="sng">
              <a:solidFill>
                <a:srgbClr val="FFFFFF"/>
              </a:solidFill>
              <a:latin typeface="Open Sans Light"/>
            </a:endParaRPr>
          </a:p>
          <a:p>
            <a:pPr algn="ctr">
              <a:lnSpc>
                <a:spcPts val="2800"/>
              </a:lnSpc>
            </a:pPr>
            <a:r>
              <a:rPr lang="en-US" sz="2000">
                <a:solidFill>
                  <a:srgbClr val="FFFFFF"/>
                </a:solidFill>
                <a:latin typeface="Open Sans"/>
              </a:rPr>
              <a:t>Website where coffee review data was scraped.</a:t>
            </a:r>
          </a:p>
          <a:p>
            <a:pPr algn="ctr">
              <a:lnSpc>
                <a:spcPts val="2800"/>
              </a:lnSpc>
            </a:pPr>
            <a:endParaRPr lang="en-US" sz="2000">
              <a:solidFill>
                <a:srgbClr val="FFFFFF"/>
              </a:solidFill>
              <a:latin typeface="Open Sans"/>
            </a:endParaRPr>
          </a:p>
          <a:p>
            <a:pPr algn="ctr">
              <a:lnSpc>
                <a:spcPts val="2800"/>
              </a:lnSpc>
              <a:spcBef>
                <a:spcPct val="0"/>
              </a:spcBef>
            </a:pPr>
            <a:r>
              <a:rPr lang="en-US" sz="2000">
                <a:solidFill>
                  <a:srgbClr val="FFFFFF"/>
                </a:solidFill>
                <a:latin typeface="Open Sans"/>
              </a:rPr>
              <a:t>Scraping was done and a dataset was created by Tofer Kim, and can be found on GitHub in the repository </a:t>
            </a:r>
            <a:r>
              <a:rPr lang="en-US" sz="2000">
                <a:solidFill>
                  <a:srgbClr val="FFFFFF"/>
                </a:solidFill>
                <a:latin typeface="Open Sans Italics"/>
              </a:rPr>
              <a:t>coffee-recommender.</a:t>
            </a:r>
          </a:p>
        </p:txBody>
      </p:sp>
      <p:sp>
        <p:nvSpPr>
          <p:cNvPr id="12" name="TextBox 12"/>
          <p:cNvSpPr txBox="1"/>
          <p:nvPr/>
        </p:nvSpPr>
        <p:spPr>
          <a:xfrm>
            <a:off x="11918991" y="5516215"/>
            <a:ext cx="3562145" cy="1758950"/>
          </a:xfrm>
          <a:prstGeom prst="rect">
            <a:avLst/>
          </a:prstGeom>
        </p:spPr>
        <p:txBody>
          <a:bodyPr lIns="0" tIns="0" rIns="0" bIns="0" rtlCol="0" anchor="t">
            <a:spAutoFit/>
          </a:bodyPr>
          <a:lstStyle/>
          <a:p>
            <a:pPr algn="ctr">
              <a:lnSpc>
                <a:spcPts val="2800"/>
              </a:lnSpc>
            </a:pPr>
            <a:r>
              <a:rPr lang="en-US" sz="2000" u="sng">
                <a:solidFill>
                  <a:srgbClr val="FFFFFF"/>
                </a:solidFill>
                <a:latin typeface="Open Sans Light"/>
              </a:rPr>
              <a:t>https://github.com/toferk/coffee-recommender/tree/master</a:t>
            </a:r>
          </a:p>
          <a:p>
            <a:pPr algn="ctr">
              <a:lnSpc>
                <a:spcPts val="2800"/>
              </a:lnSpc>
            </a:pPr>
            <a:endParaRPr lang="en-US" sz="2000" u="sng">
              <a:solidFill>
                <a:srgbClr val="FFFFFF"/>
              </a:solidFill>
              <a:latin typeface="Open Sans Light"/>
            </a:endParaRPr>
          </a:p>
          <a:p>
            <a:pPr algn="ctr">
              <a:lnSpc>
                <a:spcPts val="2800"/>
              </a:lnSpc>
              <a:spcBef>
                <a:spcPct val="0"/>
              </a:spcBef>
            </a:pPr>
            <a:r>
              <a:rPr lang="en-US" sz="2000">
                <a:solidFill>
                  <a:srgbClr val="FFFFFF"/>
                </a:solidFill>
                <a:latin typeface="Open Sans"/>
              </a:rPr>
              <a:t>Repository containing dataset used in this project.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71001"/>
        </a:solidFill>
        <a:effectLst/>
      </p:bgPr>
    </p:bg>
    <p:spTree>
      <p:nvGrpSpPr>
        <p:cNvPr id="1" name=""/>
        <p:cNvGrpSpPr/>
        <p:nvPr/>
      </p:nvGrpSpPr>
      <p:grpSpPr>
        <a:xfrm>
          <a:off x="0" y="0"/>
          <a:ext cx="0" cy="0"/>
          <a:chOff x="0" y="0"/>
          <a:chExt cx="0" cy="0"/>
        </a:xfrm>
      </p:grpSpPr>
      <p:sp>
        <p:nvSpPr>
          <p:cNvPr id="2" name="Freeform 2"/>
          <p:cNvSpPr/>
          <p:nvPr/>
        </p:nvSpPr>
        <p:spPr>
          <a:xfrm flipH="1">
            <a:off x="15632084" y="-1358418"/>
            <a:ext cx="2655916" cy="4114800"/>
          </a:xfrm>
          <a:custGeom>
            <a:avLst/>
            <a:gdLst/>
            <a:ahLst/>
            <a:cxnLst/>
            <a:rect l="l" t="t" r="r" b="b"/>
            <a:pathLst>
              <a:path w="2655916" h="4114800">
                <a:moveTo>
                  <a:pt x="2655916" y="0"/>
                </a:moveTo>
                <a:lnTo>
                  <a:pt x="0" y="0"/>
                </a:lnTo>
                <a:lnTo>
                  <a:pt x="0" y="4114800"/>
                </a:lnTo>
                <a:lnTo>
                  <a:pt x="2655916" y="4114800"/>
                </a:lnTo>
                <a:lnTo>
                  <a:pt x="265591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a:off x="748943" y="-632653"/>
            <a:ext cx="2731560" cy="2663271"/>
          </a:xfrm>
          <a:custGeom>
            <a:avLst/>
            <a:gdLst/>
            <a:ahLst/>
            <a:cxnLst/>
            <a:rect l="l" t="t" r="r" b="b"/>
            <a:pathLst>
              <a:path w="2731560" h="2663271">
                <a:moveTo>
                  <a:pt x="2731560" y="0"/>
                </a:moveTo>
                <a:lnTo>
                  <a:pt x="0" y="0"/>
                </a:lnTo>
                <a:lnTo>
                  <a:pt x="0" y="2663271"/>
                </a:lnTo>
                <a:lnTo>
                  <a:pt x="2731560" y="2663271"/>
                </a:lnTo>
                <a:lnTo>
                  <a:pt x="273156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4394847" y="349491"/>
            <a:ext cx="9498305" cy="9588018"/>
          </a:xfrm>
          <a:custGeom>
            <a:avLst/>
            <a:gdLst/>
            <a:ahLst/>
            <a:cxnLst/>
            <a:rect l="l" t="t" r="r" b="b"/>
            <a:pathLst>
              <a:path w="9498305" h="9588018">
                <a:moveTo>
                  <a:pt x="0" y="0"/>
                </a:moveTo>
                <a:lnTo>
                  <a:pt x="9498306" y="0"/>
                </a:lnTo>
                <a:lnTo>
                  <a:pt x="9498306" y="9588018"/>
                </a:lnTo>
                <a:lnTo>
                  <a:pt x="0" y="9588018"/>
                </a:lnTo>
                <a:lnTo>
                  <a:pt x="0" y="0"/>
                </a:lnTo>
                <a:close/>
              </a:path>
            </a:pathLst>
          </a:custGeom>
          <a:blipFill>
            <a:blip r:embed="rId6"/>
            <a:stretch>
              <a:fillRect/>
            </a:stretch>
          </a:blipFill>
        </p:spPr>
        <p:txBody>
          <a:bodyPr/>
          <a:lstStyle/>
          <a:p>
            <a:endParaRPr lang="en-US"/>
          </a:p>
        </p:txBody>
      </p:sp>
      <p:sp>
        <p:nvSpPr>
          <p:cNvPr id="5" name="Freeform 5"/>
          <p:cNvSpPr/>
          <p:nvPr/>
        </p:nvSpPr>
        <p:spPr>
          <a:xfrm flipV="1">
            <a:off x="13219271" y="8251640"/>
            <a:ext cx="2731560" cy="2663271"/>
          </a:xfrm>
          <a:custGeom>
            <a:avLst/>
            <a:gdLst/>
            <a:ahLst/>
            <a:cxnLst/>
            <a:rect l="l" t="t" r="r" b="b"/>
            <a:pathLst>
              <a:path w="2731560" h="2663271">
                <a:moveTo>
                  <a:pt x="0" y="2663270"/>
                </a:moveTo>
                <a:lnTo>
                  <a:pt x="2731560" y="2663270"/>
                </a:lnTo>
                <a:lnTo>
                  <a:pt x="2731560" y="0"/>
                </a:lnTo>
                <a:lnTo>
                  <a:pt x="0" y="0"/>
                </a:lnTo>
                <a:lnTo>
                  <a:pt x="0" y="266327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71001"/>
        </a:solidFill>
        <a:effectLst/>
      </p:bgPr>
    </p:bg>
    <p:spTree>
      <p:nvGrpSpPr>
        <p:cNvPr id="1" name=""/>
        <p:cNvGrpSpPr/>
        <p:nvPr/>
      </p:nvGrpSpPr>
      <p:grpSpPr>
        <a:xfrm>
          <a:off x="0" y="0"/>
          <a:ext cx="0" cy="0"/>
          <a:chOff x="0" y="0"/>
          <a:chExt cx="0" cy="0"/>
        </a:xfrm>
      </p:grpSpPr>
      <p:sp>
        <p:nvSpPr>
          <p:cNvPr id="2" name="Freeform 2"/>
          <p:cNvSpPr/>
          <p:nvPr/>
        </p:nvSpPr>
        <p:spPr>
          <a:xfrm>
            <a:off x="16068072" y="7384618"/>
            <a:ext cx="2731560" cy="2663271"/>
          </a:xfrm>
          <a:custGeom>
            <a:avLst/>
            <a:gdLst/>
            <a:ahLst/>
            <a:cxnLst/>
            <a:rect l="l" t="t" r="r" b="b"/>
            <a:pathLst>
              <a:path w="2731560" h="2663271">
                <a:moveTo>
                  <a:pt x="0" y="0"/>
                </a:moveTo>
                <a:lnTo>
                  <a:pt x="2731560" y="0"/>
                </a:lnTo>
                <a:lnTo>
                  <a:pt x="2731560" y="2663271"/>
                </a:lnTo>
                <a:lnTo>
                  <a:pt x="0" y="26632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337080" y="-1028700"/>
            <a:ext cx="2655916" cy="4114800"/>
          </a:xfrm>
          <a:custGeom>
            <a:avLst/>
            <a:gdLst/>
            <a:ahLst/>
            <a:cxnLst/>
            <a:rect l="l" t="t" r="r" b="b"/>
            <a:pathLst>
              <a:path w="2655916" h="4114800">
                <a:moveTo>
                  <a:pt x="0" y="0"/>
                </a:moveTo>
                <a:lnTo>
                  <a:pt x="2655916" y="0"/>
                </a:lnTo>
                <a:lnTo>
                  <a:pt x="265591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3154152" y="604538"/>
            <a:ext cx="12932970" cy="1295399"/>
          </a:xfrm>
          <a:prstGeom prst="rect">
            <a:avLst/>
          </a:prstGeom>
        </p:spPr>
        <p:txBody>
          <a:bodyPr lIns="0" tIns="0" rIns="0" bIns="0" rtlCol="0" anchor="t">
            <a:spAutoFit/>
          </a:bodyPr>
          <a:lstStyle/>
          <a:p>
            <a:pPr>
              <a:lnSpc>
                <a:spcPts val="10500"/>
              </a:lnSpc>
              <a:spcBef>
                <a:spcPct val="0"/>
              </a:spcBef>
            </a:pPr>
            <a:r>
              <a:rPr lang="en-US" sz="7500">
                <a:solidFill>
                  <a:srgbClr val="FFFFFF"/>
                </a:solidFill>
                <a:latin typeface="Jorick"/>
              </a:rPr>
              <a:t>DEFINITIONS   LIMITATIONS</a:t>
            </a:r>
          </a:p>
        </p:txBody>
      </p:sp>
      <p:sp>
        <p:nvSpPr>
          <p:cNvPr id="5" name="TextBox 5"/>
          <p:cNvSpPr txBox="1"/>
          <p:nvPr/>
        </p:nvSpPr>
        <p:spPr>
          <a:xfrm>
            <a:off x="3154152" y="4771708"/>
            <a:ext cx="5406570" cy="1240155"/>
          </a:xfrm>
          <a:prstGeom prst="rect">
            <a:avLst/>
          </a:prstGeom>
        </p:spPr>
        <p:txBody>
          <a:bodyPr lIns="0" tIns="0" rIns="0" bIns="0" rtlCol="0" anchor="t">
            <a:spAutoFit/>
          </a:bodyPr>
          <a:lstStyle/>
          <a:p>
            <a:pPr>
              <a:lnSpc>
                <a:spcPts val="2519"/>
              </a:lnSpc>
            </a:pPr>
            <a:r>
              <a:rPr lang="en-US" sz="1799">
                <a:solidFill>
                  <a:srgbClr val="FFFFFF"/>
                </a:solidFill>
                <a:latin typeface="Open Sans"/>
              </a:rPr>
              <a:t>The overall score each coffee achieves out of 100.</a:t>
            </a:r>
          </a:p>
          <a:p>
            <a:pPr>
              <a:lnSpc>
                <a:spcPts val="2519"/>
              </a:lnSpc>
            </a:pPr>
            <a:r>
              <a:rPr lang="en-US" sz="1799">
                <a:solidFill>
                  <a:srgbClr val="FFFFFF"/>
                </a:solidFill>
                <a:latin typeface="Open Sans"/>
              </a:rPr>
              <a:t>≥ 80 is deemed ‘specialty’ coffee.</a:t>
            </a:r>
          </a:p>
          <a:p>
            <a:pPr>
              <a:lnSpc>
                <a:spcPts val="2519"/>
              </a:lnSpc>
            </a:pPr>
            <a:r>
              <a:rPr lang="en-US" sz="1799">
                <a:solidFill>
                  <a:srgbClr val="FFFFFF"/>
                </a:solidFill>
                <a:latin typeface="Open Sans"/>
              </a:rPr>
              <a:t>&lt; 80 is deemed ‘commodity’ coffee.</a:t>
            </a:r>
          </a:p>
          <a:p>
            <a:pPr>
              <a:lnSpc>
                <a:spcPts val="2519"/>
              </a:lnSpc>
              <a:spcBef>
                <a:spcPct val="0"/>
              </a:spcBef>
            </a:pPr>
            <a:endParaRPr lang="en-US" sz="1799">
              <a:solidFill>
                <a:srgbClr val="FFFFFF"/>
              </a:solidFill>
              <a:latin typeface="Open Sans"/>
            </a:endParaRPr>
          </a:p>
        </p:txBody>
      </p:sp>
      <p:sp>
        <p:nvSpPr>
          <p:cNvPr id="6" name="TextBox 6"/>
          <p:cNvSpPr txBox="1"/>
          <p:nvPr/>
        </p:nvSpPr>
        <p:spPr>
          <a:xfrm>
            <a:off x="3163677" y="2332500"/>
            <a:ext cx="6274004" cy="372745"/>
          </a:xfrm>
          <a:prstGeom prst="rect">
            <a:avLst/>
          </a:prstGeom>
        </p:spPr>
        <p:txBody>
          <a:bodyPr lIns="0" tIns="0" rIns="0" bIns="0" rtlCol="0" anchor="t">
            <a:spAutoFit/>
          </a:bodyPr>
          <a:lstStyle/>
          <a:p>
            <a:pPr>
              <a:lnSpc>
                <a:spcPts val="3079"/>
              </a:lnSpc>
              <a:spcBef>
                <a:spcPct val="0"/>
              </a:spcBef>
            </a:pPr>
            <a:r>
              <a:rPr lang="en-US" sz="2199">
                <a:solidFill>
                  <a:srgbClr val="D29C6C"/>
                </a:solidFill>
                <a:latin typeface="Open Sans Bold"/>
              </a:rPr>
              <a:t>01. ‘Cupping’ Score</a:t>
            </a:r>
          </a:p>
        </p:txBody>
      </p:sp>
      <p:sp>
        <p:nvSpPr>
          <p:cNvPr id="7" name="TextBox 7"/>
          <p:cNvSpPr txBox="1"/>
          <p:nvPr/>
        </p:nvSpPr>
        <p:spPr>
          <a:xfrm>
            <a:off x="3154152" y="6429929"/>
            <a:ext cx="5033729" cy="1240155"/>
          </a:xfrm>
          <a:prstGeom prst="rect">
            <a:avLst/>
          </a:prstGeom>
        </p:spPr>
        <p:txBody>
          <a:bodyPr lIns="0" tIns="0" rIns="0" bIns="0" rtlCol="0" anchor="t">
            <a:spAutoFit/>
          </a:bodyPr>
          <a:lstStyle/>
          <a:p>
            <a:pPr>
              <a:lnSpc>
                <a:spcPts val="2519"/>
              </a:lnSpc>
              <a:spcBef>
                <a:spcPct val="0"/>
              </a:spcBef>
            </a:pPr>
            <a:r>
              <a:rPr lang="en-US" sz="1799">
                <a:solidFill>
                  <a:srgbClr val="FFFFFF"/>
                </a:solidFill>
                <a:latin typeface="Open Sans Light"/>
              </a:rPr>
              <a:t>User taste preferences based on variables incl. coffee aroma, flavour, acidity, body and aftertaste, out of a score of 10. More info in the recommender app.</a:t>
            </a:r>
          </a:p>
        </p:txBody>
      </p:sp>
      <p:sp>
        <p:nvSpPr>
          <p:cNvPr id="8" name="TextBox 8"/>
          <p:cNvSpPr txBox="1"/>
          <p:nvPr/>
        </p:nvSpPr>
        <p:spPr>
          <a:xfrm>
            <a:off x="3154152" y="5899585"/>
            <a:ext cx="6274004" cy="372745"/>
          </a:xfrm>
          <a:prstGeom prst="rect">
            <a:avLst/>
          </a:prstGeom>
        </p:spPr>
        <p:txBody>
          <a:bodyPr lIns="0" tIns="0" rIns="0" bIns="0" rtlCol="0" anchor="t">
            <a:spAutoFit/>
          </a:bodyPr>
          <a:lstStyle/>
          <a:p>
            <a:pPr>
              <a:lnSpc>
                <a:spcPts val="3079"/>
              </a:lnSpc>
              <a:spcBef>
                <a:spcPct val="0"/>
              </a:spcBef>
            </a:pPr>
            <a:r>
              <a:rPr lang="en-US" sz="2199">
                <a:solidFill>
                  <a:srgbClr val="D29C6C"/>
                </a:solidFill>
                <a:latin typeface="Open Sans Bold"/>
              </a:rPr>
              <a:t>03. Sliders</a:t>
            </a:r>
          </a:p>
        </p:txBody>
      </p:sp>
      <p:sp>
        <p:nvSpPr>
          <p:cNvPr id="9" name="TextBox 9"/>
          <p:cNvSpPr txBox="1"/>
          <p:nvPr/>
        </p:nvSpPr>
        <p:spPr>
          <a:xfrm>
            <a:off x="3163677" y="2867170"/>
            <a:ext cx="5033729" cy="1240155"/>
          </a:xfrm>
          <a:prstGeom prst="rect">
            <a:avLst/>
          </a:prstGeom>
        </p:spPr>
        <p:txBody>
          <a:bodyPr lIns="0" tIns="0" rIns="0" bIns="0" rtlCol="0" anchor="t">
            <a:spAutoFit/>
          </a:bodyPr>
          <a:lstStyle/>
          <a:p>
            <a:pPr>
              <a:lnSpc>
                <a:spcPts val="2519"/>
              </a:lnSpc>
            </a:pPr>
            <a:r>
              <a:rPr lang="en-US" sz="1799">
                <a:solidFill>
                  <a:srgbClr val="FFFFFF"/>
                </a:solidFill>
                <a:latin typeface="Open Sans Light"/>
              </a:rPr>
              <a:t>Rating = cupping score.</a:t>
            </a:r>
          </a:p>
          <a:p>
            <a:pPr>
              <a:lnSpc>
                <a:spcPts val="2519"/>
              </a:lnSpc>
              <a:spcBef>
                <a:spcPct val="0"/>
              </a:spcBef>
            </a:pPr>
            <a:r>
              <a:rPr lang="en-US" sz="1799">
                <a:solidFill>
                  <a:srgbClr val="FFFFFF"/>
                </a:solidFill>
                <a:latin typeface="Open Sans Light"/>
              </a:rPr>
              <a:t>This is where coffee professionals test each coffee against the above variables, and an overall score is given to each coffee.</a:t>
            </a:r>
          </a:p>
        </p:txBody>
      </p:sp>
      <p:sp>
        <p:nvSpPr>
          <p:cNvPr id="10" name="TextBox 10"/>
          <p:cNvSpPr txBox="1"/>
          <p:nvPr/>
        </p:nvSpPr>
        <p:spPr>
          <a:xfrm>
            <a:off x="3154152" y="4303024"/>
            <a:ext cx="6274004" cy="372745"/>
          </a:xfrm>
          <a:prstGeom prst="rect">
            <a:avLst/>
          </a:prstGeom>
        </p:spPr>
        <p:txBody>
          <a:bodyPr lIns="0" tIns="0" rIns="0" bIns="0" rtlCol="0" anchor="t">
            <a:spAutoFit/>
          </a:bodyPr>
          <a:lstStyle/>
          <a:p>
            <a:pPr>
              <a:lnSpc>
                <a:spcPts val="3079"/>
              </a:lnSpc>
              <a:spcBef>
                <a:spcPct val="0"/>
              </a:spcBef>
            </a:pPr>
            <a:r>
              <a:rPr lang="en-US" sz="2199">
                <a:solidFill>
                  <a:srgbClr val="D29C6C"/>
                </a:solidFill>
                <a:latin typeface="Open Sans Bold"/>
              </a:rPr>
              <a:t>02. Rating (in dataset)</a:t>
            </a:r>
          </a:p>
        </p:txBody>
      </p:sp>
      <p:sp>
        <p:nvSpPr>
          <p:cNvPr id="11" name="TextBox 11"/>
          <p:cNvSpPr txBox="1"/>
          <p:nvPr/>
        </p:nvSpPr>
        <p:spPr>
          <a:xfrm>
            <a:off x="3163677" y="8389062"/>
            <a:ext cx="5033729" cy="611505"/>
          </a:xfrm>
          <a:prstGeom prst="rect">
            <a:avLst/>
          </a:prstGeom>
        </p:spPr>
        <p:txBody>
          <a:bodyPr lIns="0" tIns="0" rIns="0" bIns="0" rtlCol="0" anchor="t">
            <a:spAutoFit/>
          </a:bodyPr>
          <a:lstStyle/>
          <a:p>
            <a:pPr>
              <a:lnSpc>
                <a:spcPts val="2519"/>
              </a:lnSpc>
            </a:pPr>
            <a:r>
              <a:rPr lang="en-US" sz="1799">
                <a:solidFill>
                  <a:srgbClr val="FFFFFF"/>
                </a:solidFill>
                <a:latin typeface="Open Sans"/>
              </a:rPr>
              <a:t>Desc_1: Describing the coffee tasting notes.</a:t>
            </a:r>
          </a:p>
          <a:p>
            <a:pPr>
              <a:lnSpc>
                <a:spcPts val="2519"/>
              </a:lnSpc>
              <a:spcBef>
                <a:spcPct val="0"/>
              </a:spcBef>
            </a:pPr>
            <a:r>
              <a:rPr lang="en-US" sz="1799">
                <a:solidFill>
                  <a:srgbClr val="FFFFFF"/>
                </a:solidFill>
                <a:latin typeface="Open Sans"/>
              </a:rPr>
              <a:t>Desc_2: Describing the coffee provenance.</a:t>
            </a:r>
          </a:p>
        </p:txBody>
      </p:sp>
      <p:sp>
        <p:nvSpPr>
          <p:cNvPr id="12" name="TextBox 12"/>
          <p:cNvSpPr txBox="1"/>
          <p:nvPr/>
        </p:nvSpPr>
        <p:spPr>
          <a:xfrm>
            <a:off x="3163677" y="7893987"/>
            <a:ext cx="6274004" cy="372745"/>
          </a:xfrm>
          <a:prstGeom prst="rect">
            <a:avLst/>
          </a:prstGeom>
        </p:spPr>
        <p:txBody>
          <a:bodyPr lIns="0" tIns="0" rIns="0" bIns="0" rtlCol="0" anchor="t">
            <a:spAutoFit/>
          </a:bodyPr>
          <a:lstStyle/>
          <a:p>
            <a:pPr>
              <a:lnSpc>
                <a:spcPts val="3079"/>
              </a:lnSpc>
              <a:spcBef>
                <a:spcPct val="0"/>
              </a:spcBef>
            </a:pPr>
            <a:r>
              <a:rPr lang="en-US" sz="2199">
                <a:solidFill>
                  <a:srgbClr val="D29C6C"/>
                </a:solidFill>
                <a:latin typeface="Open Sans Bold"/>
              </a:rPr>
              <a:t>04. Desc_1 &amp; Desc_2</a:t>
            </a:r>
          </a:p>
        </p:txBody>
      </p:sp>
      <p:sp>
        <p:nvSpPr>
          <p:cNvPr id="13" name="TextBox 13"/>
          <p:cNvSpPr txBox="1"/>
          <p:nvPr/>
        </p:nvSpPr>
        <p:spPr>
          <a:xfrm>
            <a:off x="9207763" y="2867170"/>
            <a:ext cx="5406570" cy="925830"/>
          </a:xfrm>
          <a:prstGeom prst="rect">
            <a:avLst/>
          </a:prstGeom>
        </p:spPr>
        <p:txBody>
          <a:bodyPr lIns="0" tIns="0" rIns="0" bIns="0" rtlCol="0" anchor="t">
            <a:spAutoFit/>
          </a:bodyPr>
          <a:lstStyle/>
          <a:p>
            <a:pPr>
              <a:lnSpc>
                <a:spcPts val="2519"/>
              </a:lnSpc>
              <a:spcBef>
                <a:spcPct val="0"/>
              </a:spcBef>
            </a:pPr>
            <a:r>
              <a:rPr lang="en-US" sz="1799">
                <a:solidFill>
                  <a:srgbClr val="FFFFFF"/>
                </a:solidFill>
                <a:latin typeface="Open Sans"/>
              </a:rPr>
              <a:t>Coffee reviews date as far back as 1997, so recommendations (specifically the roaster) may not be completely accurate.</a:t>
            </a:r>
          </a:p>
        </p:txBody>
      </p:sp>
      <p:sp>
        <p:nvSpPr>
          <p:cNvPr id="14" name="TextBox 14"/>
          <p:cNvSpPr txBox="1"/>
          <p:nvPr/>
        </p:nvSpPr>
        <p:spPr>
          <a:xfrm>
            <a:off x="9207763" y="2332500"/>
            <a:ext cx="6274004" cy="372745"/>
          </a:xfrm>
          <a:prstGeom prst="rect">
            <a:avLst/>
          </a:prstGeom>
        </p:spPr>
        <p:txBody>
          <a:bodyPr lIns="0" tIns="0" rIns="0" bIns="0" rtlCol="0" anchor="t">
            <a:spAutoFit/>
          </a:bodyPr>
          <a:lstStyle/>
          <a:p>
            <a:pPr>
              <a:lnSpc>
                <a:spcPts val="3079"/>
              </a:lnSpc>
              <a:spcBef>
                <a:spcPct val="0"/>
              </a:spcBef>
            </a:pPr>
            <a:r>
              <a:rPr lang="en-US" sz="2199">
                <a:solidFill>
                  <a:srgbClr val="D29C6C"/>
                </a:solidFill>
                <a:latin typeface="Open Sans Bold"/>
              </a:rPr>
              <a:t>01. Timeline</a:t>
            </a:r>
          </a:p>
        </p:txBody>
      </p:sp>
      <p:sp>
        <p:nvSpPr>
          <p:cNvPr id="15" name="TextBox 15"/>
          <p:cNvSpPr txBox="1"/>
          <p:nvPr/>
        </p:nvSpPr>
        <p:spPr>
          <a:xfrm>
            <a:off x="9207763" y="4647195"/>
            <a:ext cx="5033729" cy="611505"/>
          </a:xfrm>
          <a:prstGeom prst="rect">
            <a:avLst/>
          </a:prstGeom>
        </p:spPr>
        <p:txBody>
          <a:bodyPr lIns="0" tIns="0" rIns="0" bIns="0" rtlCol="0" anchor="t">
            <a:spAutoFit/>
          </a:bodyPr>
          <a:lstStyle/>
          <a:p>
            <a:pPr>
              <a:lnSpc>
                <a:spcPts val="2519"/>
              </a:lnSpc>
              <a:spcBef>
                <a:spcPct val="0"/>
              </a:spcBef>
            </a:pPr>
            <a:r>
              <a:rPr lang="en-US" sz="1799">
                <a:solidFill>
                  <a:srgbClr val="FFFFFF"/>
                </a:solidFill>
                <a:latin typeface="Open Sans"/>
              </a:rPr>
              <a:t>The sliders are fairly vague and could be more specific in terms of preferences!</a:t>
            </a:r>
          </a:p>
        </p:txBody>
      </p:sp>
      <p:sp>
        <p:nvSpPr>
          <p:cNvPr id="16" name="TextBox 16"/>
          <p:cNvSpPr txBox="1"/>
          <p:nvPr/>
        </p:nvSpPr>
        <p:spPr>
          <a:xfrm>
            <a:off x="9207763" y="4116851"/>
            <a:ext cx="6274004" cy="372745"/>
          </a:xfrm>
          <a:prstGeom prst="rect">
            <a:avLst/>
          </a:prstGeom>
        </p:spPr>
        <p:txBody>
          <a:bodyPr lIns="0" tIns="0" rIns="0" bIns="0" rtlCol="0" anchor="t">
            <a:spAutoFit/>
          </a:bodyPr>
          <a:lstStyle/>
          <a:p>
            <a:pPr>
              <a:lnSpc>
                <a:spcPts val="3079"/>
              </a:lnSpc>
              <a:spcBef>
                <a:spcPct val="0"/>
              </a:spcBef>
            </a:pPr>
            <a:r>
              <a:rPr lang="en-US" sz="2199">
                <a:solidFill>
                  <a:srgbClr val="D29C6C"/>
                </a:solidFill>
                <a:latin typeface="Open Sans Bold"/>
              </a:rPr>
              <a:t>02. Sliders</a:t>
            </a:r>
          </a:p>
        </p:txBody>
      </p:sp>
      <p:sp>
        <p:nvSpPr>
          <p:cNvPr id="17" name="TextBox 17"/>
          <p:cNvSpPr txBox="1"/>
          <p:nvPr/>
        </p:nvSpPr>
        <p:spPr>
          <a:xfrm>
            <a:off x="9207763" y="6406048"/>
            <a:ext cx="5033729" cy="925830"/>
          </a:xfrm>
          <a:prstGeom prst="rect">
            <a:avLst/>
          </a:prstGeom>
        </p:spPr>
        <p:txBody>
          <a:bodyPr lIns="0" tIns="0" rIns="0" bIns="0" rtlCol="0" anchor="t">
            <a:spAutoFit/>
          </a:bodyPr>
          <a:lstStyle/>
          <a:p>
            <a:pPr>
              <a:lnSpc>
                <a:spcPts val="2519"/>
              </a:lnSpc>
              <a:spcBef>
                <a:spcPct val="0"/>
              </a:spcBef>
            </a:pPr>
            <a:r>
              <a:rPr lang="en-US" sz="1799">
                <a:solidFill>
                  <a:srgbClr val="FFFFFF"/>
                </a:solidFill>
                <a:latin typeface="Open Sans Light"/>
              </a:rPr>
              <a:t>Our ratings are for black coffee only, as there weren’t sufficient data points for coffee containing milk.</a:t>
            </a:r>
          </a:p>
        </p:txBody>
      </p:sp>
      <p:sp>
        <p:nvSpPr>
          <p:cNvPr id="18" name="TextBox 18"/>
          <p:cNvSpPr txBox="1"/>
          <p:nvPr/>
        </p:nvSpPr>
        <p:spPr>
          <a:xfrm>
            <a:off x="9207763" y="5899585"/>
            <a:ext cx="6274004" cy="372745"/>
          </a:xfrm>
          <a:prstGeom prst="rect">
            <a:avLst/>
          </a:prstGeom>
        </p:spPr>
        <p:txBody>
          <a:bodyPr lIns="0" tIns="0" rIns="0" bIns="0" rtlCol="0" anchor="t">
            <a:spAutoFit/>
          </a:bodyPr>
          <a:lstStyle/>
          <a:p>
            <a:pPr>
              <a:lnSpc>
                <a:spcPts val="3079"/>
              </a:lnSpc>
              <a:spcBef>
                <a:spcPct val="0"/>
              </a:spcBef>
            </a:pPr>
            <a:r>
              <a:rPr lang="en-US" sz="2199">
                <a:solidFill>
                  <a:srgbClr val="D29C6C"/>
                </a:solidFill>
                <a:latin typeface="Open Sans Bold"/>
              </a:rPr>
              <a:t>03. Coffee with milk</a:t>
            </a:r>
          </a:p>
        </p:txBody>
      </p:sp>
      <p:sp>
        <p:nvSpPr>
          <p:cNvPr id="19" name="TextBox 19"/>
          <p:cNvSpPr txBox="1"/>
          <p:nvPr/>
        </p:nvSpPr>
        <p:spPr>
          <a:xfrm>
            <a:off x="9207763" y="8221739"/>
            <a:ext cx="5033729" cy="925830"/>
          </a:xfrm>
          <a:prstGeom prst="rect">
            <a:avLst/>
          </a:prstGeom>
        </p:spPr>
        <p:txBody>
          <a:bodyPr lIns="0" tIns="0" rIns="0" bIns="0" rtlCol="0" anchor="t">
            <a:spAutoFit/>
          </a:bodyPr>
          <a:lstStyle/>
          <a:p>
            <a:pPr>
              <a:lnSpc>
                <a:spcPts val="2519"/>
              </a:lnSpc>
            </a:pPr>
            <a:r>
              <a:rPr lang="en-US" sz="1799">
                <a:solidFill>
                  <a:srgbClr val="FFFFFF"/>
                </a:solidFill>
                <a:latin typeface="Open Sans Light"/>
              </a:rPr>
              <a:t>Due to null values, we lost 2000+ rows of data.</a:t>
            </a:r>
          </a:p>
          <a:p>
            <a:pPr>
              <a:lnSpc>
                <a:spcPts val="2519"/>
              </a:lnSpc>
              <a:spcBef>
                <a:spcPct val="0"/>
              </a:spcBef>
            </a:pPr>
            <a:r>
              <a:rPr lang="en-US" sz="1799">
                <a:solidFill>
                  <a:srgbClr val="FFFFFF"/>
                </a:solidFill>
                <a:latin typeface="Open Sans Light"/>
              </a:rPr>
              <a:t>However, the machine learning model won’t have worked if they remained within the file.</a:t>
            </a:r>
          </a:p>
        </p:txBody>
      </p:sp>
      <p:sp>
        <p:nvSpPr>
          <p:cNvPr id="20" name="TextBox 20"/>
          <p:cNvSpPr txBox="1"/>
          <p:nvPr/>
        </p:nvSpPr>
        <p:spPr>
          <a:xfrm>
            <a:off x="9207763" y="7726664"/>
            <a:ext cx="6274004" cy="372745"/>
          </a:xfrm>
          <a:prstGeom prst="rect">
            <a:avLst/>
          </a:prstGeom>
        </p:spPr>
        <p:txBody>
          <a:bodyPr lIns="0" tIns="0" rIns="0" bIns="0" rtlCol="0" anchor="t">
            <a:spAutoFit/>
          </a:bodyPr>
          <a:lstStyle/>
          <a:p>
            <a:pPr>
              <a:lnSpc>
                <a:spcPts val="3079"/>
              </a:lnSpc>
              <a:spcBef>
                <a:spcPct val="0"/>
              </a:spcBef>
            </a:pPr>
            <a:r>
              <a:rPr lang="en-US" sz="2199">
                <a:solidFill>
                  <a:srgbClr val="D29C6C"/>
                </a:solidFill>
                <a:latin typeface="Open Sans Bold"/>
              </a:rPr>
              <a:t>04. Missing data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71001"/>
        </a:solidFill>
        <a:effectLst/>
      </p:bgPr>
    </p:bg>
    <p:spTree>
      <p:nvGrpSpPr>
        <p:cNvPr id="1" name=""/>
        <p:cNvGrpSpPr/>
        <p:nvPr/>
      </p:nvGrpSpPr>
      <p:grpSpPr>
        <a:xfrm>
          <a:off x="0" y="0"/>
          <a:ext cx="0" cy="0"/>
          <a:chOff x="0" y="0"/>
          <a:chExt cx="0" cy="0"/>
        </a:xfrm>
      </p:grpSpPr>
      <p:sp>
        <p:nvSpPr>
          <p:cNvPr id="2" name="Freeform 2"/>
          <p:cNvSpPr/>
          <p:nvPr/>
        </p:nvSpPr>
        <p:spPr>
          <a:xfrm flipH="1">
            <a:off x="15632084" y="-1358418"/>
            <a:ext cx="2655916" cy="4114800"/>
          </a:xfrm>
          <a:custGeom>
            <a:avLst/>
            <a:gdLst/>
            <a:ahLst/>
            <a:cxnLst/>
            <a:rect l="l" t="t" r="r" b="b"/>
            <a:pathLst>
              <a:path w="2655916" h="4114800">
                <a:moveTo>
                  <a:pt x="2655916" y="0"/>
                </a:moveTo>
                <a:lnTo>
                  <a:pt x="0" y="0"/>
                </a:lnTo>
                <a:lnTo>
                  <a:pt x="0" y="4114800"/>
                </a:lnTo>
                <a:lnTo>
                  <a:pt x="2655916" y="4114800"/>
                </a:lnTo>
                <a:lnTo>
                  <a:pt x="265591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a:off x="4612930" y="-632653"/>
            <a:ext cx="2731560" cy="2663271"/>
          </a:xfrm>
          <a:custGeom>
            <a:avLst/>
            <a:gdLst/>
            <a:ahLst/>
            <a:cxnLst/>
            <a:rect l="l" t="t" r="r" b="b"/>
            <a:pathLst>
              <a:path w="2731560" h="2663271">
                <a:moveTo>
                  <a:pt x="2731560" y="0"/>
                </a:moveTo>
                <a:lnTo>
                  <a:pt x="0" y="0"/>
                </a:lnTo>
                <a:lnTo>
                  <a:pt x="0" y="2663271"/>
                </a:lnTo>
                <a:lnTo>
                  <a:pt x="2731560" y="2663271"/>
                </a:lnTo>
                <a:lnTo>
                  <a:pt x="273156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flipV="1">
            <a:off x="11626224" y="8251640"/>
            <a:ext cx="2731560" cy="2663271"/>
          </a:xfrm>
          <a:custGeom>
            <a:avLst/>
            <a:gdLst/>
            <a:ahLst/>
            <a:cxnLst/>
            <a:rect l="l" t="t" r="r" b="b"/>
            <a:pathLst>
              <a:path w="2731560" h="2663271">
                <a:moveTo>
                  <a:pt x="0" y="2663270"/>
                </a:moveTo>
                <a:lnTo>
                  <a:pt x="2731560" y="2663270"/>
                </a:lnTo>
                <a:lnTo>
                  <a:pt x="2731560" y="0"/>
                </a:lnTo>
                <a:lnTo>
                  <a:pt x="0" y="0"/>
                </a:lnTo>
                <a:lnTo>
                  <a:pt x="0" y="266327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1724795" y="4419600"/>
            <a:ext cx="8324560" cy="1295399"/>
          </a:xfrm>
          <a:prstGeom prst="rect">
            <a:avLst/>
          </a:prstGeom>
        </p:spPr>
        <p:txBody>
          <a:bodyPr lIns="0" tIns="0" rIns="0" bIns="0" rtlCol="0" anchor="t">
            <a:spAutoFit/>
          </a:bodyPr>
          <a:lstStyle/>
          <a:p>
            <a:pPr>
              <a:lnSpc>
                <a:spcPts val="10500"/>
              </a:lnSpc>
              <a:spcBef>
                <a:spcPct val="0"/>
              </a:spcBef>
            </a:pPr>
            <a:r>
              <a:rPr lang="en-US" sz="7500">
                <a:solidFill>
                  <a:srgbClr val="FFFFFF"/>
                </a:solidFill>
                <a:latin typeface="Jorick"/>
              </a:rPr>
              <a:t>CODING APPROACH</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71001"/>
        </a:solidFill>
        <a:effectLst/>
      </p:bgPr>
    </p:bg>
    <p:spTree>
      <p:nvGrpSpPr>
        <p:cNvPr id="1" name=""/>
        <p:cNvGrpSpPr/>
        <p:nvPr/>
      </p:nvGrpSpPr>
      <p:grpSpPr>
        <a:xfrm>
          <a:off x="0" y="0"/>
          <a:ext cx="0" cy="0"/>
          <a:chOff x="0" y="0"/>
          <a:chExt cx="0" cy="0"/>
        </a:xfrm>
      </p:grpSpPr>
      <p:sp>
        <p:nvSpPr>
          <p:cNvPr id="2" name="Freeform 2"/>
          <p:cNvSpPr/>
          <p:nvPr/>
        </p:nvSpPr>
        <p:spPr>
          <a:xfrm>
            <a:off x="1304886" y="1746550"/>
            <a:ext cx="15678229" cy="6793899"/>
          </a:xfrm>
          <a:custGeom>
            <a:avLst/>
            <a:gdLst/>
            <a:ahLst/>
            <a:cxnLst/>
            <a:rect l="l" t="t" r="r" b="b"/>
            <a:pathLst>
              <a:path w="15678229" h="6793899">
                <a:moveTo>
                  <a:pt x="0" y="0"/>
                </a:moveTo>
                <a:lnTo>
                  <a:pt x="15678228" y="0"/>
                </a:lnTo>
                <a:lnTo>
                  <a:pt x="15678228" y="6793900"/>
                </a:lnTo>
                <a:lnTo>
                  <a:pt x="0" y="6793900"/>
                </a:lnTo>
                <a:lnTo>
                  <a:pt x="0" y="0"/>
                </a:lnTo>
                <a:close/>
              </a:path>
            </a:pathLst>
          </a:custGeom>
          <a:blipFill>
            <a:blip r:embed="rId2"/>
            <a:stretch>
              <a:fillRect/>
            </a:stretch>
          </a:blipFill>
        </p:spPr>
        <p:txBody>
          <a:bodyPr/>
          <a:lstStyle/>
          <a:p>
            <a:endParaRPr lang="en-US"/>
          </a:p>
        </p:txBody>
      </p:sp>
      <p:sp>
        <p:nvSpPr>
          <p:cNvPr id="3" name="Freeform 3"/>
          <p:cNvSpPr/>
          <p:nvPr/>
        </p:nvSpPr>
        <p:spPr>
          <a:xfrm flipH="1" flipV="1">
            <a:off x="-154048" y="8418578"/>
            <a:ext cx="2731560" cy="2663271"/>
          </a:xfrm>
          <a:custGeom>
            <a:avLst/>
            <a:gdLst/>
            <a:ahLst/>
            <a:cxnLst/>
            <a:rect l="l" t="t" r="r" b="b"/>
            <a:pathLst>
              <a:path w="2731560" h="2663271">
                <a:moveTo>
                  <a:pt x="2731560" y="2663271"/>
                </a:moveTo>
                <a:lnTo>
                  <a:pt x="0" y="2663271"/>
                </a:lnTo>
                <a:lnTo>
                  <a:pt x="0" y="0"/>
                </a:lnTo>
                <a:lnTo>
                  <a:pt x="2731560" y="0"/>
                </a:lnTo>
                <a:lnTo>
                  <a:pt x="2731560" y="2663271"/>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flipH="1">
            <a:off x="15238935" y="-1028700"/>
            <a:ext cx="2655916" cy="4114800"/>
          </a:xfrm>
          <a:custGeom>
            <a:avLst/>
            <a:gdLst/>
            <a:ahLst/>
            <a:cxnLst/>
            <a:rect l="l" t="t" r="r" b="b"/>
            <a:pathLst>
              <a:path w="2655916" h="4114800">
                <a:moveTo>
                  <a:pt x="2655916" y="0"/>
                </a:moveTo>
                <a:lnTo>
                  <a:pt x="0" y="0"/>
                </a:lnTo>
                <a:lnTo>
                  <a:pt x="0" y="4114800"/>
                </a:lnTo>
                <a:lnTo>
                  <a:pt x="2655916" y="4114800"/>
                </a:lnTo>
                <a:lnTo>
                  <a:pt x="2655916"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3385471" y="5672580"/>
            <a:ext cx="2213523" cy="135578"/>
          </a:xfrm>
          <a:custGeom>
            <a:avLst/>
            <a:gdLst/>
            <a:ahLst/>
            <a:cxnLst/>
            <a:rect l="l" t="t" r="r" b="b"/>
            <a:pathLst>
              <a:path w="2213523" h="135578">
                <a:moveTo>
                  <a:pt x="0" y="0"/>
                </a:moveTo>
                <a:lnTo>
                  <a:pt x="2213523" y="0"/>
                </a:lnTo>
                <a:lnTo>
                  <a:pt x="2213523" y="135578"/>
                </a:lnTo>
                <a:lnTo>
                  <a:pt x="0" y="1355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12062368" y="6706240"/>
            <a:ext cx="2213523" cy="135578"/>
          </a:xfrm>
          <a:custGeom>
            <a:avLst/>
            <a:gdLst/>
            <a:ahLst/>
            <a:cxnLst/>
            <a:rect l="l" t="t" r="r" b="b"/>
            <a:pathLst>
              <a:path w="2213523" h="135578">
                <a:moveTo>
                  <a:pt x="0" y="0"/>
                </a:moveTo>
                <a:lnTo>
                  <a:pt x="2213522" y="0"/>
                </a:lnTo>
                <a:lnTo>
                  <a:pt x="2213522" y="135578"/>
                </a:lnTo>
                <a:lnTo>
                  <a:pt x="0" y="1355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12062368" y="7858657"/>
            <a:ext cx="2213523" cy="135578"/>
          </a:xfrm>
          <a:custGeom>
            <a:avLst/>
            <a:gdLst/>
            <a:ahLst/>
            <a:cxnLst/>
            <a:rect l="l" t="t" r="r" b="b"/>
            <a:pathLst>
              <a:path w="2213523" h="135578">
                <a:moveTo>
                  <a:pt x="0" y="0"/>
                </a:moveTo>
                <a:lnTo>
                  <a:pt x="2213522" y="0"/>
                </a:lnTo>
                <a:lnTo>
                  <a:pt x="2213522" y="135578"/>
                </a:lnTo>
                <a:lnTo>
                  <a:pt x="0" y="1355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a:off x="3266714" y="6841818"/>
            <a:ext cx="2213523" cy="135578"/>
          </a:xfrm>
          <a:custGeom>
            <a:avLst/>
            <a:gdLst/>
            <a:ahLst/>
            <a:cxnLst/>
            <a:rect l="l" t="t" r="r" b="b"/>
            <a:pathLst>
              <a:path w="2213523" h="135578">
                <a:moveTo>
                  <a:pt x="0" y="0"/>
                </a:moveTo>
                <a:lnTo>
                  <a:pt x="2213523" y="0"/>
                </a:lnTo>
                <a:lnTo>
                  <a:pt x="2213523" y="135578"/>
                </a:lnTo>
                <a:lnTo>
                  <a:pt x="0" y="1355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Freeform 9"/>
          <p:cNvSpPr/>
          <p:nvPr/>
        </p:nvSpPr>
        <p:spPr>
          <a:xfrm>
            <a:off x="3859870" y="4825089"/>
            <a:ext cx="2213523" cy="135578"/>
          </a:xfrm>
          <a:custGeom>
            <a:avLst/>
            <a:gdLst/>
            <a:ahLst/>
            <a:cxnLst/>
            <a:rect l="l" t="t" r="r" b="b"/>
            <a:pathLst>
              <a:path w="2213523" h="135578">
                <a:moveTo>
                  <a:pt x="0" y="0"/>
                </a:moveTo>
                <a:lnTo>
                  <a:pt x="2213523" y="0"/>
                </a:lnTo>
                <a:lnTo>
                  <a:pt x="2213523" y="135578"/>
                </a:lnTo>
                <a:lnTo>
                  <a:pt x="0" y="1355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TextBox 10"/>
          <p:cNvSpPr txBox="1"/>
          <p:nvPr/>
        </p:nvSpPr>
        <p:spPr>
          <a:xfrm>
            <a:off x="-1164452" y="451151"/>
            <a:ext cx="11075856" cy="1295399"/>
          </a:xfrm>
          <a:prstGeom prst="rect">
            <a:avLst/>
          </a:prstGeom>
        </p:spPr>
        <p:txBody>
          <a:bodyPr lIns="0" tIns="0" rIns="0" bIns="0" rtlCol="0" anchor="t">
            <a:spAutoFit/>
          </a:bodyPr>
          <a:lstStyle/>
          <a:p>
            <a:pPr algn="ctr">
              <a:lnSpc>
                <a:spcPts val="10500"/>
              </a:lnSpc>
              <a:spcBef>
                <a:spcPct val="0"/>
              </a:spcBef>
            </a:pPr>
            <a:r>
              <a:rPr lang="en-US" sz="7500">
                <a:solidFill>
                  <a:srgbClr val="D29C6C"/>
                </a:solidFill>
                <a:latin typeface="Jorick"/>
              </a:rPr>
              <a:t>FOCUS...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71001"/>
        </a:solidFill>
        <a:effectLst/>
      </p:bgPr>
    </p:bg>
    <p:spTree>
      <p:nvGrpSpPr>
        <p:cNvPr id="1" name=""/>
        <p:cNvGrpSpPr/>
        <p:nvPr/>
      </p:nvGrpSpPr>
      <p:grpSpPr>
        <a:xfrm>
          <a:off x="0" y="0"/>
          <a:ext cx="0" cy="0"/>
          <a:chOff x="0" y="0"/>
          <a:chExt cx="0" cy="0"/>
        </a:xfrm>
      </p:grpSpPr>
      <p:sp>
        <p:nvSpPr>
          <p:cNvPr id="2" name="Freeform 2"/>
          <p:cNvSpPr/>
          <p:nvPr/>
        </p:nvSpPr>
        <p:spPr>
          <a:xfrm flipH="1">
            <a:off x="15238935" y="-1028700"/>
            <a:ext cx="2655916" cy="4114800"/>
          </a:xfrm>
          <a:custGeom>
            <a:avLst/>
            <a:gdLst/>
            <a:ahLst/>
            <a:cxnLst/>
            <a:rect l="l" t="t" r="r" b="b"/>
            <a:pathLst>
              <a:path w="2655916" h="4114800">
                <a:moveTo>
                  <a:pt x="2655916" y="0"/>
                </a:moveTo>
                <a:lnTo>
                  <a:pt x="0" y="0"/>
                </a:lnTo>
                <a:lnTo>
                  <a:pt x="0" y="4114800"/>
                </a:lnTo>
                <a:lnTo>
                  <a:pt x="2655916" y="4114800"/>
                </a:lnTo>
                <a:lnTo>
                  <a:pt x="265591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a:off x="198282" y="7926665"/>
            <a:ext cx="2731560" cy="2663271"/>
          </a:xfrm>
          <a:custGeom>
            <a:avLst/>
            <a:gdLst/>
            <a:ahLst/>
            <a:cxnLst/>
            <a:rect l="l" t="t" r="r" b="b"/>
            <a:pathLst>
              <a:path w="2731560" h="2663271">
                <a:moveTo>
                  <a:pt x="2731560" y="0"/>
                </a:moveTo>
                <a:lnTo>
                  <a:pt x="0" y="0"/>
                </a:lnTo>
                <a:lnTo>
                  <a:pt x="0" y="2663270"/>
                </a:lnTo>
                <a:lnTo>
                  <a:pt x="2731560" y="2663270"/>
                </a:lnTo>
                <a:lnTo>
                  <a:pt x="273156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510788" y="2510297"/>
            <a:ext cx="17266424" cy="5266405"/>
          </a:xfrm>
          <a:custGeom>
            <a:avLst/>
            <a:gdLst/>
            <a:ahLst/>
            <a:cxnLst/>
            <a:rect l="l" t="t" r="r" b="b"/>
            <a:pathLst>
              <a:path w="17266424" h="5266405">
                <a:moveTo>
                  <a:pt x="0" y="0"/>
                </a:moveTo>
                <a:lnTo>
                  <a:pt x="17266424" y="0"/>
                </a:lnTo>
                <a:lnTo>
                  <a:pt x="17266424" y="5266406"/>
                </a:lnTo>
                <a:lnTo>
                  <a:pt x="0" y="5266406"/>
                </a:lnTo>
                <a:lnTo>
                  <a:pt x="0" y="0"/>
                </a:lnTo>
                <a:close/>
              </a:path>
            </a:pathLst>
          </a:custGeom>
          <a:blipFill>
            <a:blip r:embed="rId6"/>
            <a:stretch>
              <a:fillRect/>
            </a:stretch>
          </a:blipFill>
        </p:spPr>
        <p:txBody>
          <a:bodyPr/>
          <a:lstStyle/>
          <a:p>
            <a:endParaRPr lang="en-US"/>
          </a:p>
        </p:txBody>
      </p:sp>
      <p:sp>
        <p:nvSpPr>
          <p:cNvPr id="5" name="TextBox 5"/>
          <p:cNvSpPr txBox="1"/>
          <p:nvPr/>
        </p:nvSpPr>
        <p:spPr>
          <a:xfrm>
            <a:off x="510788" y="1019175"/>
            <a:ext cx="9570021" cy="1152525"/>
          </a:xfrm>
          <a:prstGeom prst="rect">
            <a:avLst/>
          </a:prstGeom>
        </p:spPr>
        <p:txBody>
          <a:bodyPr lIns="0" tIns="0" rIns="0" bIns="0" rtlCol="0" anchor="t">
            <a:spAutoFit/>
          </a:bodyPr>
          <a:lstStyle/>
          <a:p>
            <a:pPr marL="0" lvl="0" indent="0" algn="l">
              <a:lnSpc>
                <a:spcPts val="9000"/>
              </a:lnSpc>
              <a:spcBef>
                <a:spcPct val="0"/>
              </a:spcBef>
            </a:pPr>
            <a:r>
              <a:rPr lang="en-US" sz="7500">
                <a:solidFill>
                  <a:srgbClr val="D29C6C"/>
                </a:solidFill>
                <a:latin typeface="Jorick"/>
              </a:rPr>
              <a:t>Initial csv file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1608</Words>
  <Application>Microsoft Macintosh PowerPoint</Application>
  <PresentationFormat>Custom</PresentationFormat>
  <Paragraphs>215</Paragraphs>
  <Slides>33</Slides>
  <Notes>14</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Open Sans Italics</vt:lpstr>
      <vt:lpstr>Open Sans Light</vt:lpstr>
      <vt:lpstr>Open Sans</vt:lpstr>
      <vt:lpstr>Arial</vt:lpstr>
      <vt:lpstr>Jorick</vt:lpstr>
      <vt:lpstr>Open Sans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4 Dream Team Presentation</dc:title>
  <cp:lastModifiedBy>Cayley Morrow</cp:lastModifiedBy>
  <cp:revision>1</cp:revision>
  <dcterms:created xsi:type="dcterms:W3CDTF">2006-08-16T00:00:00Z</dcterms:created>
  <dcterms:modified xsi:type="dcterms:W3CDTF">2024-01-09T12:40:12Z</dcterms:modified>
  <dc:identifier>DAF3m4Wi5B8</dc:identifier>
</cp:coreProperties>
</file>